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  <p:sldMasterId id="2147483661" r:id="rId5"/>
    <p:sldMasterId id="2147483674" r:id="rId6"/>
    <p:sldMasterId id="2147483687" r:id="rId7"/>
    <p:sldMasterId id="2147483700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11" roundtripDataSignature="AMtx7mgg7UaA93A5dPue9QVsBUETSaAk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154E897-83ED-4806-9998-4F7389D6EE29}">
  <a:tblStyle styleId="{3154E897-83ED-4806-9998-4F7389D6EE2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7" Type="http://schemas.openxmlformats.org/officeDocument/2006/relationships/slide" Target="slides/slide98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9" Type="http://schemas.openxmlformats.org/officeDocument/2006/relationships/slide" Target="slides/slide100.xml"/><Relationship Id="rId108" Type="http://schemas.openxmlformats.org/officeDocument/2006/relationships/slide" Target="slides/slide99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11" Type="http://schemas.openxmlformats.org/officeDocument/2006/relationships/slide" Target="slides/slide2.xml"/><Relationship Id="rId99" Type="http://schemas.openxmlformats.org/officeDocument/2006/relationships/slide" Target="slides/slide90.xml"/><Relationship Id="rId10" Type="http://schemas.openxmlformats.org/officeDocument/2006/relationships/slide" Target="slides/slide1.xml"/><Relationship Id="rId98" Type="http://schemas.openxmlformats.org/officeDocument/2006/relationships/slide" Target="slides/slide89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15" Type="http://schemas.openxmlformats.org/officeDocument/2006/relationships/slide" Target="slides/slide6.xml"/><Relationship Id="rId110" Type="http://schemas.openxmlformats.org/officeDocument/2006/relationships/slide" Target="slides/slide101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11" Type="http://customschemas.google.com/relationships/presentationmetadata" Target="metadata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6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96062974c_0_4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896062974c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896062974c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3" name="Google Shape;1043;g896062974c_0_3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896062974c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0" name="Google Shape;1050;g896062974c_0_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fbfc698d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g6fbfc698dd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fbfc698d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6" name="Google Shape;336;g6fbfc698dd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fbfc698d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" name="Google Shape;341;g6fbfc698dd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fbfc698d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g6fbfc698dd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fbfc698d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g6fbfc698dd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fbfc698d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g6fbfc698dd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bfc698d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3" name="Google Shape;363;g6fbfc698dd_0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fbfc698d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g6fbfc698dd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fbfc698d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" name="Google Shape;374;g6fbfc698dd_0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094693db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g7094693dbb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fbfc698d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0" name="Google Shape;380;g6fbfc698dd_0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3e4abd9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g73e4abd9d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96062974c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" name="Google Shape;390;g896062974c_0_5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96062974c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6" name="Google Shape;396;g896062974c_0_5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96062974c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g896062974c_0_5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96062974c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" name="Google Shape;408;g896062974c_0_5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96062974c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g896062974c_0_5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96062974c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g896062974c_0_6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96062974c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" name="Google Shape;431;g896062974c_0_6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96062974c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3" name="Google Shape;443;g896062974c_0_10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fbfc698d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g6fbfc698dd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896062974c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5" name="Google Shape;455;g896062974c_0_10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896062974c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7" name="Google Shape;467;g896062974c_0_10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96062974c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3" name="Google Shape;473;g896062974c_0_10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896062974c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5" name="Google Shape;485;g896062974c_0_10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96062974c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9" name="Google Shape;499;g896062974c_0_1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896062974c_0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4" name="Google Shape;514;g896062974c_0_1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896062974c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2" name="Google Shape;522;g896062974c_0_1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896062974c_0_1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7" name="Google Shape;537;g896062974c_0_1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96062974c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3" name="Google Shape;553;g896062974c_0_1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896062974c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0" name="Google Shape;560;g896062974c_0_1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094693dbb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7094693db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96062974c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9" name="Google Shape;579;g896062974c_0_1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896062974c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9" name="Google Shape;599;g896062974c_0_12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896062974c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0" name="Google Shape;620;g896062974c_0_1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896062974c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7" name="Google Shape;627;g896062974c_0_1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896062974c_0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8" name="Google Shape;648;g896062974c_0_1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96062974c_0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1" name="Google Shape;671;g896062974c_0_1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896062974c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7" name="Google Shape;677;g896062974c_0_12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896062974c_0_1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3" name="Google Shape;683;g896062974c_0_12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73e4abd9d1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73e4abd9d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3e4abd9d1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73e4abd9d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fbfc698dd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6fbfc698d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896062974c_0_1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2" name="Google Shape;702;g896062974c_0_16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896062974c_0_1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5" name="Google Shape;725;g896062974c_0_16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896062974c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9" name="Google Shape;749;g896062974c_0_16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896062974c_0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6" name="Google Shape;756;g896062974c_0_16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3e4abd9d1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g73e4abd9d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3e4abd9d1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g73e4abd9d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73e4abd9d1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g73e4abd9d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73e4abd9d1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g73e4abd9d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73e4abd9d1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g73e4abd9d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3e4abd9d1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5" name="Google Shape;795;g73e4abd9d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fbfc698d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g6fbfc698dd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73e4abd9d1_0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g73e4abd9d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73e4abd9d1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g73e4abd9d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73e4abd9d1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g73e4abd9d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3e4abd9d1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g73e4abd9d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73e4abd9d1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g73e4abd9d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73e4abd9d1_0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g73e4abd9d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73e4abd9d1_0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g73e4abd9d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73e4abd9d1_0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g73e4abd9d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73e4abd9d1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g73e4abd9d1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3e4abd9d1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0" name="Google Shape;860;g73e4abd9d1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fbfc698dd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6fbfc698d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73e4abd9d1_0_2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g73e4abd9d1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73e4abd9d1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2" name="Google Shape;872;g73e4abd9d1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73e4abd9d1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g73e4abd9d1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73e4abd9d1_0_2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7" name="Google Shape;887;g73e4abd9d1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73e4abd9d1_0_2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3" name="Google Shape;893;g73e4abd9d1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73e4abd9d1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9" name="Google Shape;899;g73e4abd9d1_0_2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3e4abd9d1_0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4" name="Google Shape;904;g73e4abd9d1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3e4abd9d1_0_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0" name="Google Shape;910;g73e4abd9d1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3e4abd9d1_0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6" name="Google Shape;916;g73e4abd9d1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3e4abd9d1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2" name="Google Shape;922;g73e4abd9d1_0_3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fbfc698dd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6fbfc698d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73e4abd9d1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7" name="Google Shape;927;g73e4abd9d1_0_3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73e4abd9d1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2" name="Google Shape;932;g73e4abd9d1_0_3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896062974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7" name="Google Shape;937;g896062974c_0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896062974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2" name="Google Shape;942;g896062974c_0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896062974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8" name="Google Shape;948;g896062974c_0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896062974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4" name="Google Shape;954;g896062974c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896062974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0" name="Google Shape;960;g896062974c_0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896062974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6" name="Google Shape;966;g896062974c_0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96062974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1" name="Google Shape;971;g896062974c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896062974c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6" name="Google Shape;976;g896062974c_0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fbfc698d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" name="Google Shape;321;g6fbfc698dd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896062974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2" name="Google Shape;982;g896062974c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896062974c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8" name="Google Shape;988;g896062974c_0_2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896062974c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4" name="Google Shape;994;g896062974c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896062974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0" name="Google Shape;1000;g896062974c_0_2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896062974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6" name="Google Shape;1006;g896062974c_0_2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896062974c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2" name="Google Shape;1012;g896062974c_0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896062974c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8" name="Google Shape;1018;g896062974c_0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896062974c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4" name="Google Shape;1024;g896062974c_0_2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896062974c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0" name="Google Shape;1030;g896062974c_0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896062974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7" name="Google Shape;1037;g896062974c_0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1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41"/>
          <p:cNvSpPr txBox="1"/>
          <p:nvPr>
            <p:ph idx="1" type="subTitle"/>
          </p:nvPr>
        </p:nvSpPr>
        <p:spPr>
          <a:xfrm>
            <a:off x="1147320" y="814680"/>
            <a:ext cx="7539120" cy="354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6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6"/>
          <p:cNvSpPr txBox="1"/>
          <p:nvPr>
            <p:ph idx="1" type="body"/>
          </p:nvPr>
        </p:nvSpPr>
        <p:spPr>
          <a:xfrm>
            <a:off x="1147320" y="814680"/>
            <a:ext cx="75391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6"/>
          <p:cNvSpPr txBox="1"/>
          <p:nvPr>
            <p:ph idx="2" type="body"/>
          </p:nvPr>
        </p:nvSpPr>
        <p:spPr>
          <a:xfrm>
            <a:off x="1147320" y="2667600"/>
            <a:ext cx="75391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7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7"/>
          <p:cNvSpPr txBox="1"/>
          <p:nvPr>
            <p:ph idx="1" type="body"/>
          </p:nvPr>
        </p:nvSpPr>
        <p:spPr>
          <a:xfrm>
            <a:off x="114732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7"/>
          <p:cNvSpPr txBox="1"/>
          <p:nvPr>
            <p:ph idx="2" type="body"/>
          </p:nvPr>
        </p:nvSpPr>
        <p:spPr>
          <a:xfrm>
            <a:off x="501048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7"/>
          <p:cNvSpPr txBox="1"/>
          <p:nvPr>
            <p:ph idx="3" type="body"/>
          </p:nvPr>
        </p:nvSpPr>
        <p:spPr>
          <a:xfrm>
            <a:off x="114732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7"/>
          <p:cNvSpPr txBox="1"/>
          <p:nvPr>
            <p:ph idx="4" type="body"/>
          </p:nvPr>
        </p:nvSpPr>
        <p:spPr>
          <a:xfrm>
            <a:off x="501048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8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8"/>
          <p:cNvSpPr txBox="1"/>
          <p:nvPr>
            <p:ph idx="1" type="body"/>
          </p:nvPr>
        </p:nvSpPr>
        <p:spPr>
          <a:xfrm>
            <a:off x="1147320" y="81468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8"/>
          <p:cNvSpPr txBox="1"/>
          <p:nvPr>
            <p:ph idx="2" type="body"/>
          </p:nvPr>
        </p:nvSpPr>
        <p:spPr>
          <a:xfrm>
            <a:off x="3696480" y="81468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8"/>
          <p:cNvSpPr txBox="1"/>
          <p:nvPr>
            <p:ph idx="3" type="body"/>
          </p:nvPr>
        </p:nvSpPr>
        <p:spPr>
          <a:xfrm>
            <a:off x="6245640" y="81468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8"/>
          <p:cNvSpPr txBox="1"/>
          <p:nvPr>
            <p:ph idx="4" type="body"/>
          </p:nvPr>
        </p:nvSpPr>
        <p:spPr>
          <a:xfrm>
            <a:off x="1147320" y="266760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8"/>
          <p:cNvSpPr txBox="1"/>
          <p:nvPr>
            <p:ph idx="5" type="body"/>
          </p:nvPr>
        </p:nvSpPr>
        <p:spPr>
          <a:xfrm>
            <a:off x="3696480" y="266760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8"/>
          <p:cNvSpPr txBox="1"/>
          <p:nvPr>
            <p:ph idx="6" type="body"/>
          </p:nvPr>
        </p:nvSpPr>
        <p:spPr>
          <a:xfrm>
            <a:off x="6245640" y="266760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9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9"/>
          <p:cNvSpPr txBox="1"/>
          <p:nvPr>
            <p:ph idx="1" type="subTitle"/>
          </p:nvPr>
        </p:nvSpPr>
        <p:spPr>
          <a:xfrm>
            <a:off x="1147320" y="814680"/>
            <a:ext cx="7539120" cy="354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0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0"/>
          <p:cNvSpPr txBox="1"/>
          <p:nvPr>
            <p:ph idx="1" type="body"/>
          </p:nvPr>
        </p:nvSpPr>
        <p:spPr>
          <a:xfrm>
            <a:off x="1147320" y="814680"/>
            <a:ext cx="7539120" cy="354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1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1"/>
          <p:cNvSpPr txBox="1"/>
          <p:nvPr>
            <p:ph idx="1" type="body"/>
          </p:nvPr>
        </p:nvSpPr>
        <p:spPr>
          <a:xfrm>
            <a:off x="114732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1"/>
          <p:cNvSpPr txBox="1"/>
          <p:nvPr>
            <p:ph idx="2" type="body"/>
          </p:nvPr>
        </p:nvSpPr>
        <p:spPr>
          <a:xfrm>
            <a:off x="501048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2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3"/>
          <p:cNvSpPr txBox="1"/>
          <p:nvPr>
            <p:ph idx="1" type="subTitle"/>
          </p:nvPr>
        </p:nvSpPr>
        <p:spPr>
          <a:xfrm>
            <a:off x="1144440" y="-78840"/>
            <a:ext cx="7547760" cy="2597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4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4"/>
          <p:cNvSpPr txBox="1"/>
          <p:nvPr>
            <p:ph idx="1" type="body"/>
          </p:nvPr>
        </p:nvSpPr>
        <p:spPr>
          <a:xfrm>
            <a:off x="114732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4"/>
          <p:cNvSpPr txBox="1"/>
          <p:nvPr>
            <p:ph idx="2" type="body"/>
          </p:nvPr>
        </p:nvSpPr>
        <p:spPr>
          <a:xfrm>
            <a:off x="501048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4"/>
          <p:cNvSpPr txBox="1"/>
          <p:nvPr>
            <p:ph idx="3" type="body"/>
          </p:nvPr>
        </p:nvSpPr>
        <p:spPr>
          <a:xfrm>
            <a:off x="114732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5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5"/>
          <p:cNvSpPr txBox="1"/>
          <p:nvPr>
            <p:ph idx="1" type="body"/>
          </p:nvPr>
        </p:nvSpPr>
        <p:spPr>
          <a:xfrm>
            <a:off x="114732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65"/>
          <p:cNvSpPr txBox="1"/>
          <p:nvPr>
            <p:ph idx="2" type="body"/>
          </p:nvPr>
        </p:nvSpPr>
        <p:spPr>
          <a:xfrm>
            <a:off x="501048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5"/>
          <p:cNvSpPr txBox="1"/>
          <p:nvPr>
            <p:ph idx="3" type="body"/>
          </p:nvPr>
        </p:nvSpPr>
        <p:spPr>
          <a:xfrm>
            <a:off x="501048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6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6"/>
          <p:cNvSpPr txBox="1"/>
          <p:nvPr>
            <p:ph idx="1" type="body"/>
          </p:nvPr>
        </p:nvSpPr>
        <p:spPr>
          <a:xfrm>
            <a:off x="114732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6"/>
          <p:cNvSpPr txBox="1"/>
          <p:nvPr>
            <p:ph idx="2" type="body"/>
          </p:nvPr>
        </p:nvSpPr>
        <p:spPr>
          <a:xfrm>
            <a:off x="501048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66"/>
          <p:cNvSpPr txBox="1"/>
          <p:nvPr>
            <p:ph idx="3" type="body"/>
          </p:nvPr>
        </p:nvSpPr>
        <p:spPr>
          <a:xfrm>
            <a:off x="1147320" y="2667600"/>
            <a:ext cx="75391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7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67"/>
          <p:cNvSpPr txBox="1"/>
          <p:nvPr>
            <p:ph idx="1" type="body"/>
          </p:nvPr>
        </p:nvSpPr>
        <p:spPr>
          <a:xfrm>
            <a:off x="1147320" y="814680"/>
            <a:ext cx="75391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7"/>
          <p:cNvSpPr txBox="1"/>
          <p:nvPr>
            <p:ph idx="2" type="body"/>
          </p:nvPr>
        </p:nvSpPr>
        <p:spPr>
          <a:xfrm>
            <a:off x="1147320" y="2667600"/>
            <a:ext cx="75391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8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68"/>
          <p:cNvSpPr txBox="1"/>
          <p:nvPr>
            <p:ph idx="1" type="body"/>
          </p:nvPr>
        </p:nvSpPr>
        <p:spPr>
          <a:xfrm>
            <a:off x="114732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8"/>
          <p:cNvSpPr txBox="1"/>
          <p:nvPr>
            <p:ph idx="2" type="body"/>
          </p:nvPr>
        </p:nvSpPr>
        <p:spPr>
          <a:xfrm>
            <a:off x="501048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8"/>
          <p:cNvSpPr txBox="1"/>
          <p:nvPr>
            <p:ph idx="3" type="body"/>
          </p:nvPr>
        </p:nvSpPr>
        <p:spPr>
          <a:xfrm>
            <a:off x="114732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68"/>
          <p:cNvSpPr txBox="1"/>
          <p:nvPr>
            <p:ph idx="4" type="body"/>
          </p:nvPr>
        </p:nvSpPr>
        <p:spPr>
          <a:xfrm>
            <a:off x="501048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9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9"/>
          <p:cNvSpPr txBox="1"/>
          <p:nvPr>
            <p:ph idx="1" type="body"/>
          </p:nvPr>
        </p:nvSpPr>
        <p:spPr>
          <a:xfrm>
            <a:off x="1147320" y="81468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9"/>
          <p:cNvSpPr txBox="1"/>
          <p:nvPr>
            <p:ph idx="2" type="body"/>
          </p:nvPr>
        </p:nvSpPr>
        <p:spPr>
          <a:xfrm>
            <a:off x="3696480" y="81468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9"/>
          <p:cNvSpPr txBox="1"/>
          <p:nvPr>
            <p:ph idx="3" type="body"/>
          </p:nvPr>
        </p:nvSpPr>
        <p:spPr>
          <a:xfrm>
            <a:off x="6245640" y="81468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69"/>
          <p:cNvSpPr txBox="1"/>
          <p:nvPr>
            <p:ph idx="4" type="body"/>
          </p:nvPr>
        </p:nvSpPr>
        <p:spPr>
          <a:xfrm>
            <a:off x="1147320" y="266760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69"/>
          <p:cNvSpPr txBox="1"/>
          <p:nvPr>
            <p:ph idx="5" type="body"/>
          </p:nvPr>
        </p:nvSpPr>
        <p:spPr>
          <a:xfrm>
            <a:off x="3696480" y="266760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9"/>
          <p:cNvSpPr txBox="1"/>
          <p:nvPr>
            <p:ph idx="6" type="body"/>
          </p:nvPr>
        </p:nvSpPr>
        <p:spPr>
          <a:xfrm>
            <a:off x="6245640" y="266760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0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70"/>
          <p:cNvSpPr txBox="1"/>
          <p:nvPr>
            <p:ph idx="1" type="subTitle"/>
          </p:nvPr>
        </p:nvSpPr>
        <p:spPr>
          <a:xfrm>
            <a:off x="1147320" y="814680"/>
            <a:ext cx="7539120" cy="354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1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71"/>
          <p:cNvSpPr txBox="1"/>
          <p:nvPr>
            <p:ph idx="1" type="body"/>
          </p:nvPr>
        </p:nvSpPr>
        <p:spPr>
          <a:xfrm>
            <a:off x="1147320" y="814680"/>
            <a:ext cx="7539120" cy="354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2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72"/>
          <p:cNvSpPr txBox="1"/>
          <p:nvPr>
            <p:ph idx="1" type="body"/>
          </p:nvPr>
        </p:nvSpPr>
        <p:spPr>
          <a:xfrm>
            <a:off x="114732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72"/>
          <p:cNvSpPr txBox="1"/>
          <p:nvPr>
            <p:ph idx="2" type="body"/>
          </p:nvPr>
        </p:nvSpPr>
        <p:spPr>
          <a:xfrm>
            <a:off x="501048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3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9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9"/>
          <p:cNvSpPr txBox="1"/>
          <p:nvPr>
            <p:ph idx="1" type="body"/>
          </p:nvPr>
        </p:nvSpPr>
        <p:spPr>
          <a:xfrm>
            <a:off x="1147320" y="814680"/>
            <a:ext cx="7539120" cy="354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4"/>
          <p:cNvSpPr txBox="1"/>
          <p:nvPr>
            <p:ph idx="1" type="subTitle"/>
          </p:nvPr>
        </p:nvSpPr>
        <p:spPr>
          <a:xfrm>
            <a:off x="1144440" y="-78840"/>
            <a:ext cx="7547760" cy="2597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5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75"/>
          <p:cNvSpPr txBox="1"/>
          <p:nvPr>
            <p:ph idx="1" type="body"/>
          </p:nvPr>
        </p:nvSpPr>
        <p:spPr>
          <a:xfrm>
            <a:off x="114732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75"/>
          <p:cNvSpPr txBox="1"/>
          <p:nvPr>
            <p:ph idx="2" type="body"/>
          </p:nvPr>
        </p:nvSpPr>
        <p:spPr>
          <a:xfrm>
            <a:off x="501048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75"/>
          <p:cNvSpPr txBox="1"/>
          <p:nvPr>
            <p:ph idx="3" type="body"/>
          </p:nvPr>
        </p:nvSpPr>
        <p:spPr>
          <a:xfrm>
            <a:off x="114732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6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76"/>
          <p:cNvSpPr txBox="1"/>
          <p:nvPr>
            <p:ph idx="1" type="body"/>
          </p:nvPr>
        </p:nvSpPr>
        <p:spPr>
          <a:xfrm>
            <a:off x="114732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76"/>
          <p:cNvSpPr txBox="1"/>
          <p:nvPr>
            <p:ph idx="2" type="body"/>
          </p:nvPr>
        </p:nvSpPr>
        <p:spPr>
          <a:xfrm>
            <a:off x="501048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76"/>
          <p:cNvSpPr txBox="1"/>
          <p:nvPr>
            <p:ph idx="3" type="body"/>
          </p:nvPr>
        </p:nvSpPr>
        <p:spPr>
          <a:xfrm>
            <a:off x="501048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7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77"/>
          <p:cNvSpPr txBox="1"/>
          <p:nvPr>
            <p:ph idx="1" type="body"/>
          </p:nvPr>
        </p:nvSpPr>
        <p:spPr>
          <a:xfrm>
            <a:off x="114732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77"/>
          <p:cNvSpPr txBox="1"/>
          <p:nvPr>
            <p:ph idx="2" type="body"/>
          </p:nvPr>
        </p:nvSpPr>
        <p:spPr>
          <a:xfrm>
            <a:off x="501048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77"/>
          <p:cNvSpPr txBox="1"/>
          <p:nvPr>
            <p:ph idx="3" type="body"/>
          </p:nvPr>
        </p:nvSpPr>
        <p:spPr>
          <a:xfrm>
            <a:off x="1147320" y="2667600"/>
            <a:ext cx="75391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8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78"/>
          <p:cNvSpPr txBox="1"/>
          <p:nvPr>
            <p:ph idx="1" type="body"/>
          </p:nvPr>
        </p:nvSpPr>
        <p:spPr>
          <a:xfrm>
            <a:off x="1147320" y="814680"/>
            <a:ext cx="75391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78"/>
          <p:cNvSpPr txBox="1"/>
          <p:nvPr>
            <p:ph idx="2" type="body"/>
          </p:nvPr>
        </p:nvSpPr>
        <p:spPr>
          <a:xfrm>
            <a:off x="1147320" y="2667600"/>
            <a:ext cx="75391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9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79"/>
          <p:cNvSpPr txBox="1"/>
          <p:nvPr>
            <p:ph idx="1" type="body"/>
          </p:nvPr>
        </p:nvSpPr>
        <p:spPr>
          <a:xfrm>
            <a:off x="114732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79"/>
          <p:cNvSpPr txBox="1"/>
          <p:nvPr>
            <p:ph idx="2" type="body"/>
          </p:nvPr>
        </p:nvSpPr>
        <p:spPr>
          <a:xfrm>
            <a:off x="501048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79"/>
          <p:cNvSpPr txBox="1"/>
          <p:nvPr>
            <p:ph idx="3" type="body"/>
          </p:nvPr>
        </p:nvSpPr>
        <p:spPr>
          <a:xfrm>
            <a:off x="114732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79"/>
          <p:cNvSpPr txBox="1"/>
          <p:nvPr>
            <p:ph idx="4" type="body"/>
          </p:nvPr>
        </p:nvSpPr>
        <p:spPr>
          <a:xfrm>
            <a:off x="501048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80"/>
          <p:cNvSpPr txBox="1"/>
          <p:nvPr>
            <p:ph idx="1" type="body"/>
          </p:nvPr>
        </p:nvSpPr>
        <p:spPr>
          <a:xfrm>
            <a:off x="1147320" y="81468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80"/>
          <p:cNvSpPr txBox="1"/>
          <p:nvPr>
            <p:ph idx="2" type="body"/>
          </p:nvPr>
        </p:nvSpPr>
        <p:spPr>
          <a:xfrm>
            <a:off x="3696480" y="81468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80"/>
          <p:cNvSpPr txBox="1"/>
          <p:nvPr>
            <p:ph idx="3" type="body"/>
          </p:nvPr>
        </p:nvSpPr>
        <p:spPr>
          <a:xfrm>
            <a:off x="6245640" y="81468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80"/>
          <p:cNvSpPr txBox="1"/>
          <p:nvPr>
            <p:ph idx="4" type="body"/>
          </p:nvPr>
        </p:nvSpPr>
        <p:spPr>
          <a:xfrm>
            <a:off x="1147320" y="266760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80"/>
          <p:cNvSpPr txBox="1"/>
          <p:nvPr>
            <p:ph idx="5" type="body"/>
          </p:nvPr>
        </p:nvSpPr>
        <p:spPr>
          <a:xfrm>
            <a:off x="3696480" y="266760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80"/>
          <p:cNvSpPr txBox="1"/>
          <p:nvPr>
            <p:ph idx="6" type="body"/>
          </p:nvPr>
        </p:nvSpPr>
        <p:spPr>
          <a:xfrm>
            <a:off x="6245640" y="266760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96062974c_0_1708"/>
          <p:cNvSpPr txBox="1"/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g896062974c_0_1708"/>
          <p:cNvSpPr txBox="1"/>
          <p:nvPr>
            <p:ph idx="1" type="subTitle"/>
          </p:nvPr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96062974c_0_1711"/>
          <p:cNvSpPr txBox="1"/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g896062974c_0_1711"/>
          <p:cNvSpPr txBox="1"/>
          <p:nvPr>
            <p:ph idx="1" type="body"/>
          </p:nvPr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0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0"/>
          <p:cNvSpPr txBox="1"/>
          <p:nvPr>
            <p:ph idx="1" type="body"/>
          </p:nvPr>
        </p:nvSpPr>
        <p:spPr>
          <a:xfrm>
            <a:off x="114732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0"/>
          <p:cNvSpPr txBox="1"/>
          <p:nvPr>
            <p:ph idx="2" type="body"/>
          </p:nvPr>
        </p:nvSpPr>
        <p:spPr>
          <a:xfrm>
            <a:off x="501048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96062974c_0_1714"/>
          <p:cNvSpPr txBox="1"/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g896062974c_0_1714"/>
          <p:cNvSpPr txBox="1"/>
          <p:nvPr>
            <p:ph idx="1" type="body"/>
          </p:nvPr>
        </p:nvSpPr>
        <p:spPr>
          <a:xfrm>
            <a:off x="114732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g896062974c_0_1714"/>
          <p:cNvSpPr txBox="1"/>
          <p:nvPr>
            <p:ph idx="2" type="body"/>
          </p:nvPr>
        </p:nvSpPr>
        <p:spPr>
          <a:xfrm>
            <a:off x="501048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96062974c_0_1718"/>
          <p:cNvSpPr txBox="1"/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96062974c_0_1720"/>
          <p:cNvSpPr txBox="1"/>
          <p:nvPr>
            <p:ph idx="1" type="subTitle"/>
          </p:nvPr>
        </p:nvSpPr>
        <p:spPr>
          <a:xfrm>
            <a:off x="1144440" y="-78840"/>
            <a:ext cx="7547700" cy="25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96062974c_0_1722"/>
          <p:cNvSpPr txBox="1"/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g896062974c_0_1722"/>
          <p:cNvSpPr txBox="1"/>
          <p:nvPr>
            <p:ph idx="1" type="body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g896062974c_0_1722"/>
          <p:cNvSpPr txBox="1"/>
          <p:nvPr>
            <p:ph idx="2" type="body"/>
          </p:nvPr>
        </p:nvSpPr>
        <p:spPr>
          <a:xfrm>
            <a:off x="501048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g896062974c_0_1722"/>
          <p:cNvSpPr txBox="1"/>
          <p:nvPr>
            <p:ph idx="3" type="body"/>
          </p:nvPr>
        </p:nvSpPr>
        <p:spPr>
          <a:xfrm>
            <a:off x="114732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96062974c_0_1727"/>
          <p:cNvSpPr txBox="1"/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g896062974c_0_1727"/>
          <p:cNvSpPr txBox="1"/>
          <p:nvPr>
            <p:ph idx="1" type="body"/>
          </p:nvPr>
        </p:nvSpPr>
        <p:spPr>
          <a:xfrm>
            <a:off x="114732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g896062974c_0_1727"/>
          <p:cNvSpPr txBox="1"/>
          <p:nvPr>
            <p:ph idx="2" type="body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g896062974c_0_1727"/>
          <p:cNvSpPr txBox="1"/>
          <p:nvPr>
            <p:ph idx="3" type="body"/>
          </p:nvPr>
        </p:nvSpPr>
        <p:spPr>
          <a:xfrm>
            <a:off x="501048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6062974c_0_1732"/>
          <p:cNvSpPr txBox="1"/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g896062974c_0_1732"/>
          <p:cNvSpPr txBox="1"/>
          <p:nvPr>
            <p:ph idx="1" type="body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g896062974c_0_1732"/>
          <p:cNvSpPr txBox="1"/>
          <p:nvPr>
            <p:ph idx="2" type="body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g896062974c_0_1732"/>
          <p:cNvSpPr txBox="1"/>
          <p:nvPr>
            <p:ph idx="3" type="body"/>
          </p:nvPr>
        </p:nvSpPr>
        <p:spPr>
          <a:xfrm>
            <a:off x="1147320" y="266760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96062974c_0_1737"/>
          <p:cNvSpPr txBox="1"/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g896062974c_0_1737"/>
          <p:cNvSpPr txBox="1"/>
          <p:nvPr>
            <p:ph idx="1" type="body"/>
          </p:nvPr>
        </p:nvSpPr>
        <p:spPr>
          <a:xfrm>
            <a:off x="1147320" y="81468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g896062974c_0_1737"/>
          <p:cNvSpPr txBox="1"/>
          <p:nvPr>
            <p:ph idx="2" type="body"/>
          </p:nvPr>
        </p:nvSpPr>
        <p:spPr>
          <a:xfrm>
            <a:off x="1147320" y="266760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96062974c_0_1741"/>
          <p:cNvSpPr txBox="1"/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g896062974c_0_1741"/>
          <p:cNvSpPr txBox="1"/>
          <p:nvPr>
            <p:ph idx="1" type="body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g896062974c_0_1741"/>
          <p:cNvSpPr txBox="1"/>
          <p:nvPr>
            <p:ph idx="2" type="body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g896062974c_0_1741"/>
          <p:cNvSpPr txBox="1"/>
          <p:nvPr>
            <p:ph idx="3" type="body"/>
          </p:nvPr>
        </p:nvSpPr>
        <p:spPr>
          <a:xfrm>
            <a:off x="114732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g896062974c_0_1741"/>
          <p:cNvSpPr txBox="1"/>
          <p:nvPr>
            <p:ph idx="4" type="body"/>
          </p:nvPr>
        </p:nvSpPr>
        <p:spPr>
          <a:xfrm>
            <a:off x="501048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96062974c_0_1747"/>
          <p:cNvSpPr txBox="1"/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g896062974c_0_1747"/>
          <p:cNvSpPr txBox="1"/>
          <p:nvPr>
            <p:ph idx="1" type="body"/>
          </p:nvPr>
        </p:nvSpPr>
        <p:spPr>
          <a:xfrm>
            <a:off x="114732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g896062974c_0_1747"/>
          <p:cNvSpPr txBox="1"/>
          <p:nvPr>
            <p:ph idx="2" type="body"/>
          </p:nvPr>
        </p:nvSpPr>
        <p:spPr>
          <a:xfrm>
            <a:off x="369648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g896062974c_0_1747"/>
          <p:cNvSpPr txBox="1"/>
          <p:nvPr>
            <p:ph idx="3" type="body"/>
          </p:nvPr>
        </p:nvSpPr>
        <p:spPr>
          <a:xfrm>
            <a:off x="624564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g896062974c_0_1747"/>
          <p:cNvSpPr txBox="1"/>
          <p:nvPr>
            <p:ph idx="4" type="body"/>
          </p:nvPr>
        </p:nvSpPr>
        <p:spPr>
          <a:xfrm>
            <a:off x="114732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g896062974c_0_1747"/>
          <p:cNvSpPr txBox="1"/>
          <p:nvPr>
            <p:ph idx="5" type="body"/>
          </p:nvPr>
        </p:nvSpPr>
        <p:spPr>
          <a:xfrm>
            <a:off x="369648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g896062974c_0_1747"/>
          <p:cNvSpPr txBox="1"/>
          <p:nvPr>
            <p:ph idx="6" type="body"/>
          </p:nvPr>
        </p:nvSpPr>
        <p:spPr>
          <a:xfrm>
            <a:off x="624564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1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96062974c_0_1761"/>
          <p:cNvSpPr txBox="1"/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g896062974c_0_1761"/>
          <p:cNvSpPr txBox="1"/>
          <p:nvPr>
            <p:ph idx="1" type="subTitle"/>
          </p:nvPr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96062974c_0_1764"/>
          <p:cNvSpPr txBox="1"/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g896062974c_0_1764"/>
          <p:cNvSpPr txBox="1"/>
          <p:nvPr>
            <p:ph idx="1" type="body"/>
          </p:nvPr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96062974c_0_1767"/>
          <p:cNvSpPr txBox="1"/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g896062974c_0_1767"/>
          <p:cNvSpPr txBox="1"/>
          <p:nvPr>
            <p:ph idx="1" type="body"/>
          </p:nvPr>
        </p:nvSpPr>
        <p:spPr>
          <a:xfrm>
            <a:off x="114732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g896062974c_0_1767"/>
          <p:cNvSpPr txBox="1"/>
          <p:nvPr>
            <p:ph idx="2" type="body"/>
          </p:nvPr>
        </p:nvSpPr>
        <p:spPr>
          <a:xfrm>
            <a:off x="501048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96062974c_0_1771"/>
          <p:cNvSpPr txBox="1"/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96062974c_0_1773"/>
          <p:cNvSpPr txBox="1"/>
          <p:nvPr>
            <p:ph idx="1" type="subTitle"/>
          </p:nvPr>
        </p:nvSpPr>
        <p:spPr>
          <a:xfrm>
            <a:off x="1144440" y="-78840"/>
            <a:ext cx="7547700" cy="25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96062974c_0_1775"/>
          <p:cNvSpPr txBox="1"/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g896062974c_0_1775"/>
          <p:cNvSpPr txBox="1"/>
          <p:nvPr>
            <p:ph idx="1" type="body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g896062974c_0_1775"/>
          <p:cNvSpPr txBox="1"/>
          <p:nvPr>
            <p:ph idx="2" type="body"/>
          </p:nvPr>
        </p:nvSpPr>
        <p:spPr>
          <a:xfrm>
            <a:off x="501048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g896062974c_0_1775"/>
          <p:cNvSpPr txBox="1"/>
          <p:nvPr>
            <p:ph idx="3" type="body"/>
          </p:nvPr>
        </p:nvSpPr>
        <p:spPr>
          <a:xfrm>
            <a:off x="114732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96062974c_0_1780"/>
          <p:cNvSpPr txBox="1"/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g896062974c_0_1780"/>
          <p:cNvSpPr txBox="1"/>
          <p:nvPr>
            <p:ph idx="1" type="body"/>
          </p:nvPr>
        </p:nvSpPr>
        <p:spPr>
          <a:xfrm>
            <a:off x="114732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g896062974c_0_1780"/>
          <p:cNvSpPr txBox="1"/>
          <p:nvPr>
            <p:ph idx="2" type="body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g896062974c_0_1780"/>
          <p:cNvSpPr txBox="1"/>
          <p:nvPr>
            <p:ph idx="3" type="body"/>
          </p:nvPr>
        </p:nvSpPr>
        <p:spPr>
          <a:xfrm>
            <a:off x="501048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96062974c_0_1785"/>
          <p:cNvSpPr txBox="1"/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g896062974c_0_1785"/>
          <p:cNvSpPr txBox="1"/>
          <p:nvPr>
            <p:ph idx="1" type="body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g896062974c_0_1785"/>
          <p:cNvSpPr txBox="1"/>
          <p:nvPr>
            <p:ph idx="2" type="body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g896062974c_0_1785"/>
          <p:cNvSpPr txBox="1"/>
          <p:nvPr>
            <p:ph idx="3" type="body"/>
          </p:nvPr>
        </p:nvSpPr>
        <p:spPr>
          <a:xfrm>
            <a:off x="1147320" y="266760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96062974c_0_1790"/>
          <p:cNvSpPr txBox="1"/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g896062974c_0_1790"/>
          <p:cNvSpPr txBox="1"/>
          <p:nvPr>
            <p:ph idx="1" type="body"/>
          </p:nvPr>
        </p:nvSpPr>
        <p:spPr>
          <a:xfrm>
            <a:off x="1147320" y="81468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g896062974c_0_1790"/>
          <p:cNvSpPr txBox="1"/>
          <p:nvPr>
            <p:ph idx="2" type="body"/>
          </p:nvPr>
        </p:nvSpPr>
        <p:spPr>
          <a:xfrm>
            <a:off x="1147320" y="266760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96062974c_0_1794"/>
          <p:cNvSpPr txBox="1"/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g896062974c_0_1794"/>
          <p:cNvSpPr txBox="1"/>
          <p:nvPr>
            <p:ph idx="1" type="body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g896062974c_0_1794"/>
          <p:cNvSpPr txBox="1"/>
          <p:nvPr>
            <p:ph idx="2" type="body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g896062974c_0_1794"/>
          <p:cNvSpPr txBox="1"/>
          <p:nvPr>
            <p:ph idx="3" type="body"/>
          </p:nvPr>
        </p:nvSpPr>
        <p:spPr>
          <a:xfrm>
            <a:off x="114732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g896062974c_0_1794"/>
          <p:cNvSpPr txBox="1"/>
          <p:nvPr>
            <p:ph idx="4" type="body"/>
          </p:nvPr>
        </p:nvSpPr>
        <p:spPr>
          <a:xfrm>
            <a:off x="501048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2"/>
          <p:cNvSpPr txBox="1"/>
          <p:nvPr>
            <p:ph idx="1" type="subTitle"/>
          </p:nvPr>
        </p:nvSpPr>
        <p:spPr>
          <a:xfrm>
            <a:off x="1144440" y="-78840"/>
            <a:ext cx="7547760" cy="2597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96062974c_0_1800"/>
          <p:cNvSpPr txBox="1"/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g896062974c_0_1800"/>
          <p:cNvSpPr txBox="1"/>
          <p:nvPr>
            <p:ph idx="1" type="body"/>
          </p:nvPr>
        </p:nvSpPr>
        <p:spPr>
          <a:xfrm>
            <a:off x="114732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g896062974c_0_1800"/>
          <p:cNvSpPr txBox="1"/>
          <p:nvPr>
            <p:ph idx="2" type="body"/>
          </p:nvPr>
        </p:nvSpPr>
        <p:spPr>
          <a:xfrm>
            <a:off x="369648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g896062974c_0_1800"/>
          <p:cNvSpPr txBox="1"/>
          <p:nvPr>
            <p:ph idx="3" type="body"/>
          </p:nvPr>
        </p:nvSpPr>
        <p:spPr>
          <a:xfrm>
            <a:off x="624564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g896062974c_0_1800"/>
          <p:cNvSpPr txBox="1"/>
          <p:nvPr>
            <p:ph idx="4" type="body"/>
          </p:nvPr>
        </p:nvSpPr>
        <p:spPr>
          <a:xfrm>
            <a:off x="114732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g896062974c_0_1800"/>
          <p:cNvSpPr txBox="1"/>
          <p:nvPr>
            <p:ph idx="5" type="body"/>
          </p:nvPr>
        </p:nvSpPr>
        <p:spPr>
          <a:xfrm>
            <a:off x="369648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g896062974c_0_1800"/>
          <p:cNvSpPr txBox="1"/>
          <p:nvPr>
            <p:ph idx="6" type="body"/>
          </p:nvPr>
        </p:nvSpPr>
        <p:spPr>
          <a:xfrm>
            <a:off x="624564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3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3"/>
          <p:cNvSpPr txBox="1"/>
          <p:nvPr>
            <p:ph idx="1" type="body"/>
          </p:nvPr>
        </p:nvSpPr>
        <p:spPr>
          <a:xfrm>
            <a:off x="114732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3"/>
          <p:cNvSpPr txBox="1"/>
          <p:nvPr>
            <p:ph idx="2" type="body"/>
          </p:nvPr>
        </p:nvSpPr>
        <p:spPr>
          <a:xfrm>
            <a:off x="501048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3"/>
          <p:cNvSpPr txBox="1"/>
          <p:nvPr>
            <p:ph idx="3" type="body"/>
          </p:nvPr>
        </p:nvSpPr>
        <p:spPr>
          <a:xfrm>
            <a:off x="114732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4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4"/>
          <p:cNvSpPr txBox="1"/>
          <p:nvPr>
            <p:ph idx="1" type="body"/>
          </p:nvPr>
        </p:nvSpPr>
        <p:spPr>
          <a:xfrm>
            <a:off x="114732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4"/>
          <p:cNvSpPr txBox="1"/>
          <p:nvPr>
            <p:ph idx="2" type="body"/>
          </p:nvPr>
        </p:nvSpPr>
        <p:spPr>
          <a:xfrm>
            <a:off x="501048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4"/>
          <p:cNvSpPr txBox="1"/>
          <p:nvPr>
            <p:ph idx="3" type="body"/>
          </p:nvPr>
        </p:nvSpPr>
        <p:spPr>
          <a:xfrm>
            <a:off x="501048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5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5"/>
          <p:cNvSpPr txBox="1"/>
          <p:nvPr>
            <p:ph idx="1" type="body"/>
          </p:nvPr>
        </p:nvSpPr>
        <p:spPr>
          <a:xfrm>
            <a:off x="114732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5"/>
          <p:cNvSpPr txBox="1"/>
          <p:nvPr>
            <p:ph idx="2" type="body"/>
          </p:nvPr>
        </p:nvSpPr>
        <p:spPr>
          <a:xfrm>
            <a:off x="501048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5"/>
          <p:cNvSpPr txBox="1"/>
          <p:nvPr>
            <p:ph idx="3" type="body"/>
          </p:nvPr>
        </p:nvSpPr>
        <p:spPr>
          <a:xfrm>
            <a:off x="1147320" y="2667600"/>
            <a:ext cx="75391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jpg"/><Relationship Id="rId2" Type="http://schemas.openxmlformats.org/officeDocument/2006/relationships/image" Target="../media/image1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jpg"/><Relationship Id="rId2" Type="http://schemas.openxmlformats.org/officeDocument/2006/relationships/image" Target="../media/image3.jp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2.jpg"/><Relationship Id="rId2" Type="http://schemas.openxmlformats.org/officeDocument/2006/relationships/image" Target="../media/image4.jp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6.jpg"/><Relationship Id="rId2" Type="http://schemas.openxmlformats.org/officeDocument/2006/relationships/image" Target="../media/image5.jp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" Type="http://schemas.openxmlformats.org/officeDocument/2006/relationships/image" Target="../media/image6.jpg"/><Relationship Id="rId2" Type="http://schemas.openxmlformats.org/officeDocument/2006/relationships/image" Target="../media/image7.jp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 amt="0"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/>
          <p:nvPr/>
        </p:nvSpPr>
        <p:spPr>
          <a:xfrm>
            <a:off x="457200" y="210600"/>
            <a:ext cx="8229240" cy="56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40"/>
          <p:cNvSpPr txBox="1"/>
          <p:nvPr>
            <p:ph type="title"/>
          </p:nvPr>
        </p:nvSpPr>
        <p:spPr>
          <a:xfrm>
            <a:off x="3836880" y="1597680"/>
            <a:ext cx="4975200" cy="1102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40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 amt="0"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2"/>
          <p:cNvSpPr/>
          <p:nvPr/>
        </p:nvSpPr>
        <p:spPr>
          <a:xfrm>
            <a:off x="457200" y="210600"/>
            <a:ext cx="8229240" cy="56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2"/>
          <p:cNvSpPr txBox="1"/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42"/>
          <p:cNvSpPr txBox="1"/>
          <p:nvPr>
            <p:ph idx="1" type="body"/>
          </p:nvPr>
        </p:nvSpPr>
        <p:spPr>
          <a:xfrm>
            <a:off x="1147320" y="814680"/>
            <a:ext cx="7539120" cy="354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 amt="0"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6"/>
          <p:cNvSpPr/>
          <p:nvPr/>
        </p:nvSpPr>
        <p:spPr>
          <a:xfrm>
            <a:off x="457200" y="210600"/>
            <a:ext cx="8229240" cy="56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6"/>
          <p:cNvSpPr txBox="1"/>
          <p:nvPr>
            <p:ph type="title"/>
          </p:nvPr>
        </p:nvSpPr>
        <p:spPr>
          <a:xfrm>
            <a:off x="805680" y="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46"/>
          <p:cNvSpPr txBox="1"/>
          <p:nvPr>
            <p:ph idx="1" type="body"/>
          </p:nvPr>
        </p:nvSpPr>
        <p:spPr>
          <a:xfrm>
            <a:off x="814680" y="814680"/>
            <a:ext cx="7539120" cy="354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 amt="0"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96062974c_0_1702"/>
          <p:cNvSpPr/>
          <p:nvPr/>
        </p:nvSpPr>
        <p:spPr>
          <a:xfrm>
            <a:off x="457200" y="210600"/>
            <a:ext cx="82293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g896062974c_0_17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8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896062974c_0_1702"/>
          <p:cNvSpPr txBox="1"/>
          <p:nvPr>
            <p:ph type="title"/>
          </p:nvPr>
        </p:nvSpPr>
        <p:spPr>
          <a:xfrm>
            <a:off x="805680" y="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g896062974c_0_1702"/>
          <p:cNvSpPr txBox="1"/>
          <p:nvPr>
            <p:ph idx="1" type="body"/>
          </p:nvPr>
        </p:nvSpPr>
        <p:spPr>
          <a:xfrm>
            <a:off x="81468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 amt="0"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96062974c_0_1755"/>
          <p:cNvSpPr/>
          <p:nvPr/>
        </p:nvSpPr>
        <p:spPr>
          <a:xfrm>
            <a:off x="457200" y="210600"/>
            <a:ext cx="82293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896062974c_0_17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8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896062974c_0_1755"/>
          <p:cNvSpPr txBox="1"/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g896062974c_0_1755"/>
          <p:cNvSpPr txBox="1"/>
          <p:nvPr>
            <p:ph idx="1" type="body"/>
          </p:nvPr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7.png"/><Relationship Id="rId4" Type="http://schemas.openxmlformats.org/officeDocument/2006/relationships/image" Target="../media/image3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6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6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6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0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8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9.jpg"/><Relationship Id="rId4" Type="http://schemas.openxmlformats.org/officeDocument/2006/relationships/image" Target="../media/image43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4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3.jpg"/><Relationship Id="rId4" Type="http://schemas.openxmlformats.org/officeDocument/2006/relationships/image" Target="../media/image44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"/>
          <p:cNvSpPr txBox="1"/>
          <p:nvPr/>
        </p:nvSpPr>
        <p:spPr>
          <a:xfrm>
            <a:off x="3638880" y="184320"/>
            <a:ext cx="55050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Learning Illustrated</a:t>
            </a:r>
            <a:endParaRPr sz="3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"/>
          <p:cNvSpPr txBox="1"/>
          <p:nvPr/>
        </p:nvSpPr>
        <p:spPr>
          <a:xfrm>
            <a:off x="3953160" y="1711080"/>
            <a:ext cx="5105400" cy="1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3072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Slides used for teaching: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Ch. 3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Ch. 12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Ch. 4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Ch. 13-14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63072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96062974c_0_419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Chapter 12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896062974c_0_300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Aglaé Bassens and Grant Beyleveld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6" name="Google Shape;1046;g896062974c_0_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960" y="619920"/>
            <a:ext cx="3270601" cy="435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g896062974c_0_3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9920" y="648720"/>
            <a:ext cx="3267360" cy="435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g896062974c_0_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6525" y="152400"/>
            <a:ext cx="38709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6fbfc698dd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413" y="304800"/>
            <a:ext cx="6048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g6fbfc698dd_0_129"/>
          <p:cNvPicPr preferRelativeResize="0"/>
          <p:nvPr/>
        </p:nvPicPr>
        <p:blipFill rotWithShape="1">
          <a:blip r:embed="rId3">
            <a:alphaModFix/>
          </a:blip>
          <a:srcRect b="20870" l="0" r="0" t="13210"/>
          <a:stretch/>
        </p:blipFill>
        <p:spPr>
          <a:xfrm>
            <a:off x="869038" y="406350"/>
            <a:ext cx="7405927" cy="390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fbfc698dd_0_140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Training the Discriminator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g6fbfc698dd_0_140"/>
          <p:cNvPicPr preferRelativeResize="0"/>
          <p:nvPr/>
        </p:nvPicPr>
        <p:blipFill rotWithShape="1">
          <a:blip r:embed="rId3">
            <a:alphaModFix/>
          </a:blip>
          <a:srcRect b="19892" l="0" r="0" t="23188"/>
          <a:stretch/>
        </p:blipFill>
        <p:spPr>
          <a:xfrm>
            <a:off x="494825" y="835099"/>
            <a:ext cx="8154353" cy="371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fbfc698dd_0_145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Training the Generator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g6fbfc698dd_0_145"/>
          <p:cNvPicPr preferRelativeResize="0"/>
          <p:nvPr/>
        </p:nvPicPr>
        <p:blipFill rotWithShape="1">
          <a:blip r:embed="rId3">
            <a:alphaModFix/>
          </a:blip>
          <a:srcRect b="18027" l="6533" r="0" t="29644"/>
          <a:stretch/>
        </p:blipFill>
        <p:spPr>
          <a:xfrm>
            <a:off x="462050" y="886050"/>
            <a:ext cx="8219903" cy="3681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6fbfc698dd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813" y="152400"/>
            <a:ext cx="6048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g6fbfc698dd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0"/>
            <a:ext cx="41147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6fbfc698dd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0"/>
            <a:ext cx="41147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fbfc698dd_0_173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Training the Discriminator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g6fbfc698dd_0_173"/>
          <p:cNvPicPr preferRelativeResize="0"/>
          <p:nvPr/>
        </p:nvPicPr>
        <p:blipFill rotWithShape="1">
          <a:blip r:embed="rId3">
            <a:alphaModFix/>
          </a:blip>
          <a:srcRect b="19892" l="0" r="0" t="23188"/>
          <a:stretch/>
        </p:blipFill>
        <p:spPr>
          <a:xfrm>
            <a:off x="494825" y="835099"/>
            <a:ext cx="8154353" cy="371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fbfc698dd_0_178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Training the Generator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g6fbfc698dd_0_178"/>
          <p:cNvPicPr preferRelativeResize="0"/>
          <p:nvPr/>
        </p:nvPicPr>
        <p:blipFill rotWithShape="1">
          <a:blip r:embed="rId3">
            <a:alphaModFix/>
          </a:blip>
          <a:srcRect b="18027" l="6533" r="0" t="29644"/>
          <a:stretch/>
        </p:blipFill>
        <p:spPr>
          <a:xfrm>
            <a:off x="462050" y="886050"/>
            <a:ext cx="8219903" cy="3681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094693dbb_1_17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Chapter 3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6fbfc698dd_0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1775" y="152400"/>
            <a:ext cx="643284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3e4abd9d1_0_0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Chapter 4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96062974c_0_576"/>
          <p:cNvSpPr/>
          <p:nvPr/>
        </p:nvSpPr>
        <p:spPr>
          <a:xfrm>
            <a:off x="441000" y="808200"/>
            <a:ext cx="8429700" cy="3863100"/>
          </a:xfrm>
          <a:prstGeom prst="ellipse">
            <a:avLst/>
          </a:prstGeom>
          <a:noFill/>
          <a:ln cap="flat" cmpd="sng" w="19075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896062974c_0_576"/>
          <p:cNvSpPr/>
          <p:nvPr/>
        </p:nvSpPr>
        <p:spPr>
          <a:xfrm rot="-1321143">
            <a:off x="952247" y="1271876"/>
            <a:ext cx="2141287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8064A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96062974c_0_581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Three Categories of AI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896062974c_0_581"/>
          <p:cNvSpPr txBox="1"/>
          <p:nvPr/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ANI: Artificial </a:t>
            </a:r>
            <a:r>
              <a:rPr b="0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Narrow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Intelligence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AGI: Artificial </a:t>
            </a:r>
            <a:r>
              <a:rPr b="0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General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Intelligence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ASI: Artificial </a:t>
            </a:r>
            <a:r>
              <a:rPr b="0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Super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Intelligence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96062974c_0_586"/>
          <p:cNvSpPr/>
          <p:nvPr/>
        </p:nvSpPr>
        <p:spPr>
          <a:xfrm>
            <a:off x="441000" y="808200"/>
            <a:ext cx="8429700" cy="3863100"/>
          </a:xfrm>
          <a:prstGeom prst="ellipse">
            <a:avLst/>
          </a:prstGeom>
          <a:noFill/>
          <a:ln cap="flat" cmpd="sng" w="19075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896062974c_0_586"/>
          <p:cNvSpPr/>
          <p:nvPr/>
        </p:nvSpPr>
        <p:spPr>
          <a:xfrm rot="-1321143">
            <a:off x="952247" y="1271876"/>
            <a:ext cx="2141287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8064A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96062974c_0_591"/>
          <p:cNvSpPr/>
          <p:nvPr/>
        </p:nvSpPr>
        <p:spPr>
          <a:xfrm>
            <a:off x="441000" y="808200"/>
            <a:ext cx="8429700" cy="3863100"/>
          </a:xfrm>
          <a:prstGeom prst="ellipse">
            <a:avLst/>
          </a:prstGeom>
          <a:noFill/>
          <a:ln cap="flat" cmpd="sng" w="19075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896062974c_0_591"/>
          <p:cNvSpPr/>
          <p:nvPr/>
        </p:nvSpPr>
        <p:spPr>
          <a:xfrm>
            <a:off x="869040" y="1180080"/>
            <a:ext cx="7817700" cy="3454500"/>
          </a:xfrm>
          <a:prstGeom prst="ellipse">
            <a:avLst/>
          </a:prstGeom>
          <a:noFill/>
          <a:ln cap="flat" cmpd="sng" w="19075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896062974c_0_591"/>
          <p:cNvSpPr/>
          <p:nvPr/>
        </p:nvSpPr>
        <p:spPr>
          <a:xfrm rot="-1321143">
            <a:off x="952247" y="1271876"/>
            <a:ext cx="2141287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8064A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896062974c_0_591"/>
          <p:cNvSpPr/>
          <p:nvPr/>
        </p:nvSpPr>
        <p:spPr>
          <a:xfrm rot="-649221">
            <a:off x="2087654" y="1388861"/>
            <a:ext cx="2141372" cy="2889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ACC6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896062974c_0_5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640" y="152280"/>
            <a:ext cx="6048000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96062974c_0_602"/>
          <p:cNvSpPr/>
          <p:nvPr/>
        </p:nvSpPr>
        <p:spPr>
          <a:xfrm>
            <a:off x="441000" y="808200"/>
            <a:ext cx="8429700" cy="3863100"/>
          </a:xfrm>
          <a:prstGeom prst="ellipse">
            <a:avLst/>
          </a:prstGeom>
          <a:noFill/>
          <a:ln cap="flat" cmpd="sng" w="19075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896062974c_0_602"/>
          <p:cNvSpPr/>
          <p:nvPr/>
        </p:nvSpPr>
        <p:spPr>
          <a:xfrm>
            <a:off x="869040" y="1180080"/>
            <a:ext cx="7817700" cy="3454500"/>
          </a:xfrm>
          <a:prstGeom prst="ellipse">
            <a:avLst/>
          </a:prstGeom>
          <a:noFill/>
          <a:ln cap="flat" cmpd="sng" w="19075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896062974c_0_602"/>
          <p:cNvSpPr/>
          <p:nvPr/>
        </p:nvSpPr>
        <p:spPr>
          <a:xfrm rot="-1321143">
            <a:off x="952247" y="1271876"/>
            <a:ext cx="2141287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8064A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896062974c_0_602"/>
          <p:cNvSpPr/>
          <p:nvPr/>
        </p:nvSpPr>
        <p:spPr>
          <a:xfrm>
            <a:off x="1425600" y="1561320"/>
            <a:ext cx="6937800" cy="2825700"/>
          </a:xfrm>
          <a:prstGeom prst="ellipse">
            <a:avLst/>
          </a:prstGeom>
          <a:noFill/>
          <a:ln cap="flat" cmpd="sng" w="190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896062974c_0_602"/>
          <p:cNvSpPr/>
          <p:nvPr/>
        </p:nvSpPr>
        <p:spPr>
          <a:xfrm rot="-649221">
            <a:off x="2087654" y="1388861"/>
            <a:ext cx="2141372" cy="2889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ACC6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896062974c_0_602"/>
          <p:cNvSpPr/>
          <p:nvPr/>
        </p:nvSpPr>
        <p:spPr>
          <a:xfrm rot="-1321846">
            <a:off x="1633328" y="1951160"/>
            <a:ext cx="2296160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Representation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96062974c_0_611"/>
          <p:cNvSpPr/>
          <p:nvPr/>
        </p:nvSpPr>
        <p:spPr>
          <a:xfrm>
            <a:off x="441000" y="808200"/>
            <a:ext cx="8429700" cy="3863100"/>
          </a:xfrm>
          <a:prstGeom prst="ellipse">
            <a:avLst/>
          </a:prstGeom>
          <a:noFill/>
          <a:ln cap="flat" cmpd="sng" w="19075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896062974c_0_611"/>
          <p:cNvSpPr/>
          <p:nvPr/>
        </p:nvSpPr>
        <p:spPr>
          <a:xfrm>
            <a:off x="869040" y="1180080"/>
            <a:ext cx="7817700" cy="3454500"/>
          </a:xfrm>
          <a:prstGeom prst="ellipse">
            <a:avLst/>
          </a:prstGeom>
          <a:noFill/>
          <a:ln cap="flat" cmpd="sng" w="19075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896062974c_0_611"/>
          <p:cNvSpPr/>
          <p:nvPr/>
        </p:nvSpPr>
        <p:spPr>
          <a:xfrm rot="-1321143">
            <a:off x="952247" y="1271876"/>
            <a:ext cx="2141287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8064A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896062974c_0_611"/>
          <p:cNvSpPr/>
          <p:nvPr/>
        </p:nvSpPr>
        <p:spPr>
          <a:xfrm>
            <a:off x="1425600" y="1561320"/>
            <a:ext cx="6937800" cy="2825700"/>
          </a:xfrm>
          <a:prstGeom prst="ellipse">
            <a:avLst/>
          </a:prstGeom>
          <a:noFill/>
          <a:ln cap="flat" cmpd="sng" w="190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896062974c_0_611"/>
          <p:cNvSpPr/>
          <p:nvPr/>
        </p:nvSpPr>
        <p:spPr>
          <a:xfrm rot="-649221">
            <a:off x="2087654" y="1388861"/>
            <a:ext cx="2141372" cy="2889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ACC6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896062974c_0_611"/>
          <p:cNvSpPr/>
          <p:nvPr/>
        </p:nvSpPr>
        <p:spPr>
          <a:xfrm>
            <a:off x="1959120" y="1942560"/>
            <a:ext cx="6241800" cy="2238000"/>
          </a:xfrm>
          <a:prstGeom prst="ellipse">
            <a:avLst/>
          </a:prstGeom>
          <a:noFill/>
          <a:ln cap="flat" cmpd="sng" w="1907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896062974c_0_611"/>
          <p:cNvSpPr/>
          <p:nvPr/>
        </p:nvSpPr>
        <p:spPr>
          <a:xfrm rot="-1321846">
            <a:off x="1633328" y="1951160"/>
            <a:ext cx="2296160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Representation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896062974c_0_611"/>
          <p:cNvSpPr/>
          <p:nvPr/>
        </p:nvSpPr>
        <p:spPr>
          <a:xfrm rot="-491236">
            <a:off x="2917742" y="2064659"/>
            <a:ext cx="2508972" cy="289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Artificial Neural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896062974c_0_1061"/>
          <p:cNvSpPr/>
          <p:nvPr/>
        </p:nvSpPr>
        <p:spPr>
          <a:xfrm>
            <a:off x="441000" y="808200"/>
            <a:ext cx="8429700" cy="3863100"/>
          </a:xfrm>
          <a:prstGeom prst="ellipse">
            <a:avLst/>
          </a:prstGeom>
          <a:noFill/>
          <a:ln cap="flat" cmpd="sng" w="19075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896062974c_0_1061"/>
          <p:cNvSpPr/>
          <p:nvPr/>
        </p:nvSpPr>
        <p:spPr>
          <a:xfrm>
            <a:off x="869040" y="1180080"/>
            <a:ext cx="7817700" cy="3454500"/>
          </a:xfrm>
          <a:prstGeom prst="ellipse">
            <a:avLst/>
          </a:prstGeom>
          <a:noFill/>
          <a:ln cap="flat" cmpd="sng" w="19075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896062974c_0_1061"/>
          <p:cNvSpPr/>
          <p:nvPr/>
        </p:nvSpPr>
        <p:spPr>
          <a:xfrm rot="-1321143">
            <a:off x="952247" y="1271876"/>
            <a:ext cx="2141287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8064A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896062974c_0_1061"/>
          <p:cNvSpPr/>
          <p:nvPr/>
        </p:nvSpPr>
        <p:spPr>
          <a:xfrm>
            <a:off x="1425600" y="1561320"/>
            <a:ext cx="6937800" cy="2825700"/>
          </a:xfrm>
          <a:prstGeom prst="ellipse">
            <a:avLst/>
          </a:prstGeom>
          <a:noFill/>
          <a:ln cap="flat" cmpd="sng" w="190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896062974c_0_1061"/>
          <p:cNvSpPr/>
          <p:nvPr/>
        </p:nvSpPr>
        <p:spPr>
          <a:xfrm rot="-649221">
            <a:off x="2087654" y="1388861"/>
            <a:ext cx="2141372" cy="2889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ACC6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896062974c_0_1061"/>
          <p:cNvSpPr/>
          <p:nvPr/>
        </p:nvSpPr>
        <p:spPr>
          <a:xfrm>
            <a:off x="1959120" y="1942560"/>
            <a:ext cx="6241800" cy="2238000"/>
          </a:xfrm>
          <a:prstGeom prst="ellipse">
            <a:avLst/>
          </a:prstGeom>
          <a:noFill/>
          <a:ln cap="flat" cmpd="sng" w="1907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896062974c_0_1061"/>
          <p:cNvSpPr/>
          <p:nvPr/>
        </p:nvSpPr>
        <p:spPr>
          <a:xfrm rot="-1321846">
            <a:off x="1633328" y="1951160"/>
            <a:ext cx="2296160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Representation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896062974c_0_1061"/>
          <p:cNvSpPr/>
          <p:nvPr/>
        </p:nvSpPr>
        <p:spPr>
          <a:xfrm rot="-491236">
            <a:off x="2917742" y="2064659"/>
            <a:ext cx="2508972" cy="289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Artificial Neural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g6fbfc698dd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413" y="304800"/>
            <a:ext cx="6048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96062974c_0_1072"/>
          <p:cNvSpPr/>
          <p:nvPr/>
        </p:nvSpPr>
        <p:spPr>
          <a:xfrm>
            <a:off x="441000" y="808200"/>
            <a:ext cx="8429700" cy="3863100"/>
          </a:xfrm>
          <a:prstGeom prst="ellipse">
            <a:avLst/>
          </a:prstGeom>
          <a:noFill/>
          <a:ln cap="flat" cmpd="sng" w="19075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896062974c_0_1072"/>
          <p:cNvSpPr/>
          <p:nvPr/>
        </p:nvSpPr>
        <p:spPr>
          <a:xfrm>
            <a:off x="869040" y="1180080"/>
            <a:ext cx="7817700" cy="3454500"/>
          </a:xfrm>
          <a:prstGeom prst="ellipse">
            <a:avLst/>
          </a:prstGeom>
          <a:noFill/>
          <a:ln cap="flat" cmpd="sng" w="19075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896062974c_0_1072"/>
          <p:cNvSpPr/>
          <p:nvPr/>
        </p:nvSpPr>
        <p:spPr>
          <a:xfrm rot="-1321143">
            <a:off x="952247" y="1271876"/>
            <a:ext cx="2141287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8064A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896062974c_0_1072"/>
          <p:cNvSpPr/>
          <p:nvPr/>
        </p:nvSpPr>
        <p:spPr>
          <a:xfrm>
            <a:off x="1425600" y="1561320"/>
            <a:ext cx="6937800" cy="2825700"/>
          </a:xfrm>
          <a:prstGeom prst="ellipse">
            <a:avLst/>
          </a:prstGeom>
          <a:noFill/>
          <a:ln cap="flat" cmpd="sng" w="190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896062974c_0_1072"/>
          <p:cNvSpPr/>
          <p:nvPr/>
        </p:nvSpPr>
        <p:spPr>
          <a:xfrm rot="-649221">
            <a:off x="2087654" y="1388861"/>
            <a:ext cx="2141372" cy="2889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ACC6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896062974c_0_1072"/>
          <p:cNvSpPr/>
          <p:nvPr/>
        </p:nvSpPr>
        <p:spPr>
          <a:xfrm>
            <a:off x="1959120" y="1942560"/>
            <a:ext cx="6241800" cy="2238000"/>
          </a:xfrm>
          <a:prstGeom prst="ellipse">
            <a:avLst/>
          </a:prstGeom>
          <a:noFill/>
          <a:ln cap="flat" cmpd="sng" w="1907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896062974c_0_1072"/>
          <p:cNvSpPr/>
          <p:nvPr/>
        </p:nvSpPr>
        <p:spPr>
          <a:xfrm rot="-1321846">
            <a:off x="1633328" y="1951160"/>
            <a:ext cx="2296160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Representation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896062974c_0_1072"/>
          <p:cNvSpPr/>
          <p:nvPr/>
        </p:nvSpPr>
        <p:spPr>
          <a:xfrm rot="-491236">
            <a:off x="2918821" y="2080135"/>
            <a:ext cx="2296203" cy="289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ANNs / Deep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96062974c_0_1083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Generalized Deep Learning Model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g896062974c_0_1083"/>
          <p:cNvPicPr preferRelativeResize="0"/>
          <p:nvPr/>
        </p:nvPicPr>
        <p:blipFill rotWithShape="1">
          <a:blip r:embed="rId3">
            <a:alphaModFix/>
          </a:blip>
          <a:srcRect b="17026" l="0" r="0" t="16333"/>
          <a:stretch/>
        </p:blipFill>
        <p:spPr>
          <a:xfrm>
            <a:off x="1329840" y="972720"/>
            <a:ext cx="6483960" cy="345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896062974c_0_1088"/>
          <p:cNvSpPr/>
          <p:nvPr/>
        </p:nvSpPr>
        <p:spPr>
          <a:xfrm>
            <a:off x="441000" y="808200"/>
            <a:ext cx="8429700" cy="3863100"/>
          </a:xfrm>
          <a:prstGeom prst="ellipse">
            <a:avLst/>
          </a:prstGeom>
          <a:noFill/>
          <a:ln cap="flat" cmpd="sng" w="19075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896062974c_0_1088"/>
          <p:cNvSpPr/>
          <p:nvPr/>
        </p:nvSpPr>
        <p:spPr>
          <a:xfrm>
            <a:off x="869040" y="1180080"/>
            <a:ext cx="7817700" cy="3454500"/>
          </a:xfrm>
          <a:prstGeom prst="ellipse">
            <a:avLst/>
          </a:prstGeom>
          <a:noFill/>
          <a:ln cap="flat" cmpd="sng" w="19075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896062974c_0_1088"/>
          <p:cNvSpPr/>
          <p:nvPr/>
        </p:nvSpPr>
        <p:spPr>
          <a:xfrm rot="-1321143">
            <a:off x="952247" y="1271876"/>
            <a:ext cx="2141287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8064A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896062974c_0_1088"/>
          <p:cNvSpPr/>
          <p:nvPr/>
        </p:nvSpPr>
        <p:spPr>
          <a:xfrm>
            <a:off x="1425600" y="1561320"/>
            <a:ext cx="6937800" cy="2825700"/>
          </a:xfrm>
          <a:prstGeom prst="ellipse">
            <a:avLst/>
          </a:prstGeom>
          <a:noFill/>
          <a:ln cap="flat" cmpd="sng" w="190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896062974c_0_1088"/>
          <p:cNvSpPr/>
          <p:nvPr/>
        </p:nvSpPr>
        <p:spPr>
          <a:xfrm rot="-649221">
            <a:off x="2087654" y="1388861"/>
            <a:ext cx="2141372" cy="2889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ACC6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896062974c_0_1088"/>
          <p:cNvSpPr/>
          <p:nvPr/>
        </p:nvSpPr>
        <p:spPr>
          <a:xfrm>
            <a:off x="1959120" y="1942560"/>
            <a:ext cx="6241800" cy="2238000"/>
          </a:xfrm>
          <a:prstGeom prst="ellipse">
            <a:avLst/>
          </a:prstGeom>
          <a:noFill/>
          <a:ln cap="flat" cmpd="sng" w="1907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896062974c_0_1088"/>
          <p:cNvSpPr/>
          <p:nvPr/>
        </p:nvSpPr>
        <p:spPr>
          <a:xfrm rot="-1321846">
            <a:off x="1633328" y="1951160"/>
            <a:ext cx="2296160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Representation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896062974c_0_1088"/>
          <p:cNvSpPr/>
          <p:nvPr/>
        </p:nvSpPr>
        <p:spPr>
          <a:xfrm rot="-491236">
            <a:off x="2918821" y="2080135"/>
            <a:ext cx="2296203" cy="289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ANNs / Deep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896062974c_0_1099"/>
          <p:cNvSpPr/>
          <p:nvPr/>
        </p:nvSpPr>
        <p:spPr>
          <a:xfrm>
            <a:off x="441000" y="808200"/>
            <a:ext cx="8429700" cy="3863100"/>
          </a:xfrm>
          <a:prstGeom prst="ellipse">
            <a:avLst/>
          </a:prstGeom>
          <a:noFill/>
          <a:ln cap="flat" cmpd="sng" w="19075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896062974c_0_1099"/>
          <p:cNvSpPr/>
          <p:nvPr/>
        </p:nvSpPr>
        <p:spPr>
          <a:xfrm>
            <a:off x="869040" y="1180080"/>
            <a:ext cx="7817700" cy="3454500"/>
          </a:xfrm>
          <a:prstGeom prst="ellipse">
            <a:avLst/>
          </a:prstGeom>
          <a:noFill/>
          <a:ln cap="flat" cmpd="sng" w="19075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896062974c_0_1099"/>
          <p:cNvSpPr/>
          <p:nvPr/>
        </p:nvSpPr>
        <p:spPr>
          <a:xfrm rot="-1321143">
            <a:off x="952247" y="1271876"/>
            <a:ext cx="2141287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8064A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896062974c_0_1099"/>
          <p:cNvSpPr/>
          <p:nvPr/>
        </p:nvSpPr>
        <p:spPr>
          <a:xfrm>
            <a:off x="1425600" y="1561320"/>
            <a:ext cx="6937800" cy="2825700"/>
          </a:xfrm>
          <a:prstGeom prst="ellipse">
            <a:avLst/>
          </a:prstGeom>
          <a:noFill/>
          <a:ln cap="flat" cmpd="sng" w="190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896062974c_0_1099"/>
          <p:cNvSpPr/>
          <p:nvPr/>
        </p:nvSpPr>
        <p:spPr>
          <a:xfrm rot="-649221">
            <a:off x="2087654" y="1388861"/>
            <a:ext cx="2141372" cy="2889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ACC6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896062974c_0_1099"/>
          <p:cNvSpPr/>
          <p:nvPr/>
        </p:nvSpPr>
        <p:spPr>
          <a:xfrm>
            <a:off x="1959120" y="1942560"/>
            <a:ext cx="6241800" cy="2238000"/>
          </a:xfrm>
          <a:prstGeom prst="ellipse">
            <a:avLst/>
          </a:prstGeom>
          <a:noFill/>
          <a:ln cap="flat" cmpd="sng" w="1907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896062974c_0_1099"/>
          <p:cNvSpPr/>
          <p:nvPr/>
        </p:nvSpPr>
        <p:spPr>
          <a:xfrm rot="-1321846">
            <a:off x="1633328" y="1951160"/>
            <a:ext cx="2296160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Representation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896062974c_0_1099"/>
          <p:cNvSpPr/>
          <p:nvPr/>
        </p:nvSpPr>
        <p:spPr>
          <a:xfrm rot="-491236">
            <a:off x="2918821" y="2080135"/>
            <a:ext cx="2296203" cy="289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ANNs / Deep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896062974c_0_1099"/>
          <p:cNvSpPr/>
          <p:nvPr/>
        </p:nvSpPr>
        <p:spPr>
          <a:xfrm>
            <a:off x="2833200" y="2612520"/>
            <a:ext cx="1702200" cy="1258800"/>
          </a:xfrm>
          <a:prstGeom prst="ellipse">
            <a:avLst/>
          </a:prstGeom>
          <a:noFill/>
          <a:ln cap="flat" cmpd="sng" w="1907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896062974c_0_1099"/>
          <p:cNvSpPr/>
          <p:nvPr/>
        </p:nvSpPr>
        <p:spPr>
          <a:xfrm rot="3435">
            <a:off x="2999939" y="2759018"/>
            <a:ext cx="900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Machine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896062974c_0_1112"/>
          <p:cNvSpPr/>
          <p:nvPr/>
        </p:nvSpPr>
        <p:spPr>
          <a:xfrm>
            <a:off x="441000" y="808200"/>
            <a:ext cx="8429700" cy="3863100"/>
          </a:xfrm>
          <a:prstGeom prst="ellipse">
            <a:avLst/>
          </a:prstGeom>
          <a:noFill/>
          <a:ln cap="flat" cmpd="sng" w="19075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896062974c_0_1112"/>
          <p:cNvSpPr/>
          <p:nvPr/>
        </p:nvSpPr>
        <p:spPr>
          <a:xfrm>
            <a:off x="869040" y="1180080"/>
            <a:ext cx="7817700" cy="3454500"/>
          </a:xfrm>
          <a:prstGeom prst="ellipse">
            <a:avLst/>
          </a:prstGeom>
          <a:noFill/>
          <a:ln cap="flat" cmpd="sng" w="19075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896062974c_0_1112"/>
          <p:cNvSpPr/>
          <p:nvPr/>
        </p:nvSpPr>
        <p:spPr>
          <a:xfrm rot="-1321143">
            <a:off x="952247" y="1271876"/>
            <a:ext cx="2141287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8064A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896062974c_0_1112"/>
          <p:cNvSpPr/>
          <p:nvPr/>
        </p:nvSpPr>
        <p:spPr>
          <a:xfrm>
            <a:off x="1425600" y="1561320"/>
            <a:ext cx="6937800" cy="2825700"/>
          </a:xfrm>
          <a:prstGeom prst="ellipse">
            <a:avLst/>
          </a:prstGeom>
          <a:noFill/>
          <a:ln cap="flat" cmpd="sng" w="190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896062974c_0_1112"/>
          <p:cNvSpPr/>
          <p:nvPr/>
        </p:nvSpPr>
        <p:spPr>
          <a:xfrm rot="-649221">
            <a:off x="2087654" y="1388861"/>
            <a:ext cx="2141372" cy="2889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ACC6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896062974c_0_1112"/>
          <p:cNvSpPr/>
          <p:nvPr/>
        </p:nvSpPr>
        <p:spPr>
          <a:xfrm>
            <a:off x="1959120" y="1942560"/>
            <a:ext cx="6241800" cy="2238000"/>
          </a:xfrm>
          <a:prstGeom prst="ellipse">
            <a:avLst/>
          </a:prstGeom>
          <a:noFill/>
          <a:ln cap="flat" cmpd="sng" w="1907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896062974c_0_1112"/>
          <p:cNvSpPr/>
          <p:nvPr/>
        </p:nvSpPr>
        <p:spPr>
          <a:xfrm rot="-1321846">
            <a:off x="1633328" y="1951160"/>
            <a:ext cx="2296160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Representation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896062974c_0_1112"/>
          <p:cNvSpPr/>
          <p:nvPr/>
        </p:nvSpPr>
        <p:spPr>
          <a:xfrm rot="-491236">
            <a:off x="2918821" y="2080135"/>
            <a:ext cx="2296203" cy="289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ANNs / Deep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896062974c_0_1112"/>
          <p:cNvSpPr/>
          <p:nvPr/>
        </p:nvSpPr>
        <p:spPr>
          <a:xfrm>
            <a:off x="2833200" y="2612520"/>
            <a:ext cx="1702200" cy="1258800"/>
          </a:xfrm>
          <a:prstGeom prst="ellipse">
            <a:avLst/>
          </a:prstGeom>
          <a:noFill/>
          <a:ln cap="flat" cmpd="sng" w="1907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896062974c_0_1112"/>
          <p:cNvSpPr/>
          <p:nvPr/>
        </p:nvSpPr>
        <p:spPr>
          <a:xfrm rot="3435">
            <a:off x="2999939" y="2759018"/>
            <a:ext cx="900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Machine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896062974c_0_1112"/>
          <p:cNvSpPr/>
          <p:nvPr/>
        </p:nvSpPr>
        <p:spPr>
          <a:xfrm rot="3687">
            <a:off x="3696159" y="287749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CNNs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96062974c_0_1126"/>
          <p:cNvSpPr/>
          <p:nvPr/>
        </p:nvSpPr>
        <p:spPr>
          <a:xfrm>
            <a:off x="1138680" y="-7632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ConvNets: Convolutional Networks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896062974c_0_1126"/>
          <p:cNvSpPr/>
          <p:nvPr/>
        </p:nvSpPr>
        <p:spPr>
          <a:xfrm>
            <a:off x="1147320" y="814680"/>
            <a:ext cx="68394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g896062974c_0_1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4480"/>
            <a:ext cx="9143638" cy="38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896062974c_0_1126"/>
          <p:cNvSpPr/>
          <p:nvPr/>
        </p:nvSpPr>
        <p:spPr>
          <a:xfrm>
            <a:off x="-71280" y="4316760"/>
            <a:ext cx="39729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unsplash.com/photos/b8p8nqFshyY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896062974c_0_1133"/>
          <p:cNvSpPr/>
          <p:nvPr/>
        </p:nvSpPr>
        <p:spPr>
          <a:xfrm>
            <a:off x="441000" y="808200"/>
            <a:ext cx="8429700" cy="3863100"/>
          </a:xfrm>
          <a:prstGeom prst="ellipse">
            <a:avLst/>
          </a:prstGeom>
          <a:noFill/>
          <a:ln cap="flat" cmpd="sng" w="19075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896062974c_0_1133"/>
          <p:cNvSpPr/>
          <p:nvPr/>
        </p:nvSpPr>
        <p:spPr>
          <a:xfrm>
            <a:off x="869040" y="1180080"/>
            <a:ext cx="7817700" cy="3454500"/>
          </a:xfrm>
          <a:prstGeom prst="ellipse">
            <a:avLst/>
          </a:prstGeom>
          <a:noFill/>
          <a:ln cap="flat" cmpd="sng" w="19075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896062974c_0_1133"/>
          <p:cNvSpPr/>
          <p:nvPr/>
        </p:nvSpPr>
        <p:spPr>
          <a:xfrm rot="-1321143">
            <a:off x="952247" y="1271876"/>
            <a:ext cx="2141287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8064A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896062974c_0_1133"/>
          <p:cNvSpPr/>
          <p:nvPr/>
        </p:nvSpPr>
        <p:spPr>
          <a:xfrm>
            <a:off x="1425600" y="1561320"/>
            <a:ext cx="6937800" cy="2825700"/>
          </a:xfrm>
          <a:prstGeom prst="ellipse">
            <a:avLst/>
          </a:prstGeom>
          <a:noFill/>
          <a:ln cap="flat" cmpd="sng" w="190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896062974c_0_1133"/>
          <p:cNvSpPr/>
          <p:nvPr/>
        </p:nvSpPr>
        <p:spPr>
          <a:xfrm rot="-649221">
            <a:off x="2087654" y="1388861"/>
            <a:ext cx="2141372" cy="2889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ACC6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896062974c_0_1133"/>
          <p:cNvSpPr/>
          <p:nvPr/>
        </p:nvSpPr>
        <p:spPr>
          <a:xfrm>
            <a:off x="1959120" y="1942560"/>
            <a:ext cx="6241800" cy="2238000"/>
          </a:xfrm>
          <a:prstGeom prst="ellipse">
            <a:avLst/>
          </a:prstGeom>
          <a:noFill/>
          <a:ln cap="flat" cmpd="sng" w="1907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896062974c_0_1133"/>
          <p:cNvSpPr/>
          <p:nvPr/>
        </p:nvSpPr>
        <p:spPr>
          <a:xfrm rot="-1321846">
            <a:off x="1633328" y="1951160"/>
            <a:ext cx="2296160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Representation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896062974c_0_1133"/>
          <p:cNvSpPr/>
          <p:nvPr/>
        </p:nvSpPr>
        <p:spPr>
          <a:xfrm rot="-491236">
            <a:off x="2918821" y="2080135"/>
            <a:ext cx="2296203" cy="289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ANNs / Deep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896062974c_0_1133"/>
          <p:cNvSpPr/>
          <p:nvPr/>
        </p:nvSpPr>
        <p:spPr>
          <a:xfrm>
            <a:off x="2833200" y="2612520"/>
            <a:ext cx="1702200" cy="1258800"/>
          </a:xfrm>
          <a:prstGeom prst="ellipse">
            <a:avLst/>
          </a:prstGeom>
          <a:noFill/>
          <a:ln cap="flat" cmpd="sng" w="1907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896062974c_0_1133"/>
          <p:cNvSpPr/>
          <p:nvPr/>
        </p:nvSpPr>
        <p:spPr>
          <a:xfrm rot="3435">
            <a:off x="2999939" y="2759018"/>
            <a:ext cx="900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Machine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896062974c_0_1133"/>
          <p:cNvSpPr/>
          <p:nvPr/>
        </p:nvSpPr>
        <p:spPr>
          <a:xfrm rot="3687">
            <a:off x="3696159" y="287749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CNNs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896062974c_0_1147"/>
          <p:cNvSpPr/>
          <p:nvPr/>
        </p:nvSpPr>
        <p:spPr>
          <a:xfrm>
            <a:off x="441000" y="808200"/>
            <a:ext cx="8429700" cy="3863100"/>
          </a:xfrm>
          <a:prstGeom prst="ellipse">
            <a:avLst/>
          </a:prstGeom>
          <a:noFill/>
          <a:ln cap="flat" cmpd="sng" w="19075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896062974c_0_1147"/>
          <p:cNvSpPr/>
          <p:nvPr/>
        </p:nvSpPr>
        <p:spPr>
          <a:xfrm>
            <a:off x="869040" y="1180080"/>
            <a:ext cx="7817700" cy="3454500"/>
          </a:xfrm>
          <a:prstGeom prst="ellipse">
            <a:avLst/>
          </a:prstGeom>
          <a:noFill/>
          <a:ln cap="flat" cmpd="sng" w="19075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896062974c_0_1147"/>
          <p:cNvSpPr/>
          <p:nvPr/>
        </p:nvSpPr>
        <p:spPr>
          <a:xfrm rot="-1321143">
            <a:off x="952247" y="1271876"/>
            <a:ext cx="2141287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8064A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896062974c_0_1147"/>
          <p:cNvSpPr/>
          <p:nvPr/>
        </p:nvSpPr>
        <p:spPr>
          <a:xfrm>
            <a:off x="1425600" y="1561320"/>
            <a:ext cx="6937800" cy="2825700"/>
          </a:xfrm>
          <a:prstGeom prst="ellipse">
            <a:avLst/>
          </a:prstGeom>
          <a:noFill/>
          <a:ln cap="flat" cmpd="sng" w="190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896062974c_0_1147"/>
          <p:cNvSpPr/>
          <p:nvPr/>
        </p:nvSpPr>
        <p:spPr>
          <a:xfrm rot="-649221">
            <a:off x="2087654" y="1388861"/>
            <a:ext cx="2141372" cy="2889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ACC6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896062974c_0_1147"/>
          <p:cNvSpPr/>
          <p:nvPr/>
        </p:nvSpPr>
        <p:spPr>
          <a:xfrm>
            <a:off x="1959120" y="1942560"/>
            <a:ext cx="6241800" cy="2238000"/>
          </a:xfrm>
          <a:prstGeom prst="ellipse">
            <a:avLst/>
          </a:prstGeom>
          <a:noFill/>
          <a:ln cap="flat" cmpd="sng" w="1907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896062974c_0_1147"/>
          <p:cNvSpPr/>
          <p:nvPr/>
        </p:nvSpPr>
        <p:spPr>
          <a:xfrm rot="-1321846">
            <a:off x="1633328" y="1951160"/>
            <a:ext cx="2296160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Representation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896062974c_0_1147"/>
          <p:cNvSpPr/>
          <p:nvPr/>
        </p:nvSpPr>
        <p:spPr>
          <a:xfrm rot="-491236">
            <a:off x="2918821" y="2080135"/>
            <a:ext cx="2296203" cy="289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ANNs / Deep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896062974c_0_1147"/>
          <p:cNvSpPr/>
          <p:nvPr/>
        </p:nvSpPr>
        <p:spPr>
          <a:xfrm>
            <a:off x="2833200" y="2612520"/>
            <a:ext cx="1702200" cy="1258800"/>
          </a:xfrm>
          <a:prstGeom prst="ellipse">
            <a:avLst/>
          </a:prstGeom>
          <a:noFill/>
          <a:ln cap="flat" cmpd="sng" w="1907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896062974c_0_1147"/>
          <p:cNvSpPr/>
          <p:nvPr/>
        </p:nvSpPr>
        <p:spPr>
          <a:xfrm rot="3435">
            <a:off x="2999939" y="2759018"/>
            <a:ext cx="900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Machine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896062974c_0_1147"/>
          <p:cNvSpPr/>
          <p:nvPr/>
        </p:nvSpPr>
        <p:spPr>
          <a:xfrm rot="3687">
            <a:off x="3696159" y="287749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CNNs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896062974c_0_1147"/>
          <p:cNvSpPr/>
          <p:nvPr/>
        </p:nvSpPr>
        <p:spPr>
          <a:xfrm rot="3687">
            <a:off x="3017199" y="333793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GANs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96062974c_0_1162"/>
          <p:cNvSpPr/>
          <p:nvPr/>
        </p:nvSpPr>
        <p:spPr>
          <a:xfrm>
            <a:off x="1138680" y="-76320"/>
            <a:ext cx="81012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GANs: Generative Adversarial Networks NetwprlsNetwor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6" name="Google Shape;556;g896062974c_0_1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1040" y="663480"/>
            <a:ext cx="6001563" cy="40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896062974c_0_1162"/>
          <p:cNvSpPr/>
          <p:nvPr/>
        </p:nvSpPr>
        <p:spPr>
          <a:xfrm>
            <a:off x="1529280" y="4545360"/>
            <a:ext cx="39729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unsplash.com/photos/FwF_fKj5tBo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896062974c_0_1168"/>
          <p:cNvSpPr/>
          <p:nvPr/>
        </p:nvSpPr>
        <p:spPr>
          <a:xfrm>
            <a:off x="441000" y="808200"/>
            <a:ext cx="8429700" cy="3863100"/>
          </a:xfrm>
          <a:prstGeom prst="ellipse">
            <a:avLst/>
          </a:prstGeom>
          <a:noFill/>
          <a:ln cap="flat" cmpd="sng" w="19075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896062974c_0_1168"/>
          <p:cNvSpPr/>
          <p:nvPr/>
        </p:nvSpPr>
        <p:spPr>
          <a:xfrm>
            <a:off x="869040" y="1180080"/>
            <a:ext cx="7817700" cy="3454500"/>
          </a:xfrm>
          <a:prstGeom prst="ellipse">
            <a:avLst/>
          </a:prstGeom>
          <a:noFill/>
          <a:ln cap="flat" cmpd="sng" w="19075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896062974c_0_1168"/>
          <p:cNvSpPr/>
          <p:nvPr/>
        </p:nvSpPr>
        <p:spPr>
          <a:xfrm rot="-1321143">
            <a:off x="952247" y="1271876"/>
            <a:ext cx="2141287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8064A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896062974c_0_1168"/>
          <p:cNvSpPr/>
          <p:nvPr/>
        </p:nvSpPr>
        <p:spPr>
          <a:xfrm>
            <a:off x="1425600" y="1561320"/>
            <a:ext cx="6937800" cy="2825700"/>
          </a:xfrm>
          <a:prstGeom prst="ellipse">
            <a:avLst/>
          </a:prstGeom>
          <a:noFill/>
          <a:ln cap="flat" cmpd="sng" w="190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896062974c_0_1168"/>
          <p:cNvSpPr/>
          <p:nvPr/>
        </p:nvSpPr>
        <p:spPr>
          <a:xfrm rot="-649221">
            <a:off x="2087654" y="1388861"/>
            <a:ext cx="2141372" cy="2889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ACC6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896062974c_0_1168"/>
          <p:cNvSpPr/>
          <p:nvPr/>
        </p:nvSpPr>
        <p:spPr>
          <a:xfrm>
            <a:off x="1959120" y="1942560"/>
            <a:ext cx="6241800" cy="2238000"/>
          </a:xfrm>
          <a:prstGeom prst="ellipse">
            <a:avLst/>
          </a:prstGeom>
          <a:noFill/>
          <a:ln cap="flat" cmpd="sng" w="1907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896062974c_0_1168"/>
          <p:cNvSpPr/>
          <p:nvPr/>
        </p:nvSpPr>
        <p:spPr>
          <a:xfrm rot="-1321846">
            <a:off x="1633328" y="1951160"/>
            <a:ext cx="2296160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Representation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896062974c_0_1168"/>
          <p:cNvSpPr/>
          <p:nvPr/>
        </p:nvSpPr>
        <p:spPr>
          <a:xfrm rot="-491236">
            <a:off x="2918821" y="2080135"/>
            <a:ext cx="2296203" cy="289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ANNs / Deep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896062974c_0_1168"/>
          <p:cNvSpPr/>
          <p:nvPr/>
        </p:nvSpPr>
        <p:spPr>
          <a:xfrm>
            <a:off x="2833200" y="2612520"/>
            <a:ext cx="1702200" cy="1258800"/>
          </a:xfrm>
          <a:prstGeom prst="ellipse">
            <a:avLst/>
          </a:prstGeom>
          <a:noFill/>
          <a:ln cap="flat" cmpd="sng" w="1907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896062974c_0_1168"/>
          <p:cNvSpPr/>
          <p:nvPr/>
        </p:nvSpPr>
        <p:spPr>
          <a:xfrm rot="3435">
            <a:off x="2999939" y="2759018"/>
            <a:ext cx="900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Machine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896062974c_0_1168"/>
          <p:cNvSpPr/>
          <p:nvPr/>
        </p:nvSpPr>
        <p:spPr>
          <a:xfrm rot="3687">
            <a:off x="3696159" y="287749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CNNs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896062974c_0_1168"/>
          <p:cNvSpPr/>
          <p:nvPr/>
        </p:nvSpPr>
        <p:spPr>
          <a:xfrm rot="3687">
            <a:off x="3017199" y="333793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GANs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g896062974c_0_1168"/>
          <p:cNvSpPr/>
          <p:nvPr/>
        </p:nvSpPr>
        <p:spPr>
          <a:xfrm>
            <a:off x="4999320" y="2063160"/>
            <a:ext cx="3513900" cy="861900"/>
          </a:xfrm>
          <a:prstGeom prst="ellipse">
            <a:avLst/>
          </a:prstGeom>
          <a:noFill/>
          <a:ln cap="flat" cmpd="sng" w="19075">
            <a:solidFill>
              <a:srgbClr val="9BBB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896062974c_0_1168"/>
          <p:cNvSpPr/>
          <p:nvPr/>
        </p:nvSpPr>
        <p:spPr>
          <a:xfrm rot="2692">
            <a:off x="6759696" y="2205785"/>
            <a:ext cx="1532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896062974c_0_1168"/>
          <p:cNvSpPr/>
          <p:nvPr/>
        </p:nvSpPr>
        <p:spPr>
          <a:xfrm rot="3435">
            <a:off x="5197379" y="2227658"/>
            <a:ext cx="900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DL for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g7094693dbb_1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888" y="920801"/>
            <a:ext cx="5140219" cy="375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7094693dbb_1_21"/>
          <p:cNvSpPr txBox="1"/>
          <p:nvPr/>
        </p:nvSpPr>
        <p:spPr>
          <a:xfrm>
            <a:off x="7142100" y="4679900"/>
            <a:ext cx="1816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arXiv</a:t>
            </a: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: 1406.2661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7094693dbb_1_21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GANs (Goodfellow et al., 2014)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896062974c_0_1186"/>
          <p:cNvSpPr/>
          <p:nvPr/>
        </p:nvSpPr>
        <p:spPr>
          <a:xfrm>
            <a:off x="441000" y="808200"/>
            <a:ext cx="8429700" cy="3863100"/>
          </a:xfrm>
          <a:prstGeom prst="ellipse">
            <a:avLst/>
          </a:prstGeom>
          <a:noFill/>
          <a:ln cap="flat" cmpd="sng" w="19075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896062974c_0_1186"/>
          <p:cNvSpPr/>
          <p:nvPr/>
        </p:nvSpPr>
        <p:spPr>
          <a:xfrm>
            <a:off x="869040" y="1180080"/>
            <a:ext cx="7817700" cy="3454500"/>
          </a:xfrm>
          <a:prstGeom prst="ellipse">
            <a:avLst/>
          </a:prstGeom>
          <a:noFill/>
          <a:ln cap="flat" cmpd="sng" w="19075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896062974c_0_1186"/>
          <p:cNvSpPr/>
          <p:nvPr/>
        </p:nvSpPr>
        <p:spPr>
          <a:xfrm rot="-1321143">
            <a:off x="952247" y="1271876"/>
            <a:ext cx="2141287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8064A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896062974c_0_1186"/>
          <p:cNvSpPr/>
          <p:nvPr/>
        </p:nvSpPr>
        <p:spPr>
          <a:xfrm>
            <a:off x="1425600" y="1561320"/>
            <a:ext cx="6937800" cy="2825700"/>
          </a:xfrm>
          <a:prstGeom prst="ellipse">
            <a:avLst/>
          </a:prstGeom>
          <a:noFill/>
          <a:ln cap="flat" cmpd="sng" w="190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896062974c_0_1186"/>
          <p:cNvSpPr/>
          <p:nvPr/>
        </p:nvSpPr>
        <p:spPr>
          <a:xfrm rot="-649221">
            <a:off x="2087654" y="1388861"/>
            <a:ext cx="2141372" cy="2889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ACC6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896062974c_0_1186"/>
          <p:cNvSpPr/>
          <p:nvPr/>
        </p:nvSpPr>
        <p:spPr>
          <a:xfrm>
            <a:off x="1959120" y="1942560"/>
            <a:ext cx="6241800" cy="2238000"/>
          </a:xfrm>
          <a:prstGeom prst="ellipse">
            <a:avLst/>
          </a:prstGeom>
          <a:noFill/>
          <a:ln cap="flat" cmpd="sng" w="1907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g896062974c_0_1186"/>
          <p:cNvSpPr/>
          <p:nvPr/>
        </p:nvSpPr>
        <p:spPr>
          <a:xfrm rot="-1321846">
            <a:off x="1633328" y="1951160"/>
            <a:ext cx="2296160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Representation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g896062974c_0_1186"/>
          <p:cNvSpPr/>
          <p:nvPr/>
        </p:nvSpPr>
        <p:spPr>
          <a:xfrm rot="-491236">
            <a:off x="2918821" y="2080135"/>
            <a:ext cx="2296203" cy="289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ANNs / Deep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896062974c_0_1186"/>
          <p:cNvSpPr/>
          <p:nvPr/>
        </p:nvSpPr>
        <p:spPr>
          <a:xfrm>
            <a:off x="2833200" y="2612520"/>
            <a:ext cx="1702200" cy="1258800"/>
          </a:xfrm>
          <a:prstGeom prst="ellipse">
            <a:avLst/>
          </a:prstGeom>
          <a:noFill/>
          <a:ln cap="flat" cmpd="sng" w="1907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g896062974c_0_1186"/>
          <p:cNvSpPr/>
          <p:nvPr/>
        </p:nvSpPr>
        <p:spPr>
          <a:xfrm rot="3435">
            <a:off x="2999939" y="2759018"/>
            <a:ext cx="900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Machine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896062974c_0_1186"/>
          <p:cNvSpPr/>
          <p:nvPr/>
        </p:nvSpPr>
        <p:spPr>
          <a:xfrm rot="3687">
            <a:off x="3696159" y="287749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CNNs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896062974c_0_1186"/>
          <p:cNvSpPr/>
          <p:nvPr/>
        </p:nvSpPr>
        <p:spPr>
          <a:xfrm rot="3687">
            <a:off x="3017199" y="333793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GANs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g896062974c_0_1186"/>
          <p:cNvSpPr/>
          <p:nvPr/>
        </p:nvSpPr>
        <p:spPr>
          <a:xfrm>
            <a:off x="4999320" y="2063160"/>
            <a:ext cx="3513900" cy="861900"/>
          </a:xfrm>
          <a:prstGeom prst="ellipse">
            <a:avLst/>
          </a:prstGeom>
          <a:noFill/>
          <a:ln cap="flat" cmpd="sng" w="19075">
            <a:solidFill>
              <a:srgbClr val="9BBB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896062974c_0_1186"/>
          <p:cNvSpPr/>
          <p:nvPr/>
        </p:nvSpPr>
        <p:spPr>
          <a:xfrm rot="2692">
            <a:off x="6759696" y="2205785"/>
            <a:ext cx="1532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g896062974c_0_1186"/>
          <p:cNvSpPr/>
          <p:nvPr/>
        </p:nvSpPr>
        <p:spPr>
          <a:xfrm rot="3435">
            <a:off x="5197379" y="2227658"/>
            <a:ext cx="900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DL for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896062974c_0_1186"/>
          <p:cNvSpPr/>
          <p:nvPr/>
        </p:nvSpPr>
        <p:spPr>
          <a:xfrm rot="3687">
            <a:off x="5920599" y="225073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RNNs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896062974c_0_1205"/>
          <p:cNvSpPr/>
          <p:nvPr/>
        </p:nvSpPr>
        <p:spPr>
          <a:xfrm>
            <a:off x="441000" y="808200"/>
            <a:ext cx="8429700" cy="3863100"/>
          </a:xfrm>
          <a:prstGeom prst="ellipse">
            <a:avLst/>
          </a:prstGeom>
          <a:noFill/>
          <a:ln cap="flat" cmpd="sng" w="19075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g896062974c_0_1205"/>
          <p:cNvSpPr/>
          <p:nvPr/>
        </p:nvSpPr>
        <p:spPr>
          <a:xfrm>
            <a:off x="869040" y="1180080"/>
            <a:ext cx="7817700" cy="3454500"/>
          </a:xfrm>
          <a:prstGeom prst="ellipse">
            <a:avLst/>
          </a:prstGeom>
          <a:noFill/>
          <a:ln cap="flat" cmpd="sng" w="19075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896062974c_0_1205"/>
          <p:cNvSpPr/>
          <p:nvPr/>
        </p:nvSpPr>
        <p:spPr>
          <a:xfrm rot="-1321143">
            <a:off x="952247" y="1271876"/>
            <a:ext cx="2141287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8064A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g896062974c_0_1205"/>
          <p:cNvSpPr/>
          <p:nvPr/>
        </p:nvSpPr>
        <p:spPr>
          <a:xfrm>
            <a:off x="1425600" y="1561320"/>
            <a:ext cx="6937800" cy="2825700"/>
          </a:xfrm>
          <a:prstGeom prst="ellipse">
            <a:avLst/>
          </a:prstGeom>
          <a:noFill/>
          <a:ln cap="flat" cmpd="sng" w="190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g896062974c_0_1205"/>
          <p:cNvSpPr/>
          <p:nvPr/>
        </p:nvSpPr>
        <p:spPr>
          <a:xfrm rot="-649221">
            <a:off x="2087654" y="1388861"/>
            <a:ext cx="2141372" cy="2889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ACC6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g896062974c_0_1205"/>
          <p:cNvSpPr/>
          <p:nvPr/>
        </p:nvSpPr>
        <p:spPr>
          <a:xfrm>
            <a:off x="1959120" y="1942560"/>
            <a:ext cx="6241800" cy="2238000"/>
          </a:xfrm>
          <a:prstGeom prst="ellipse">
            <a:avLst/>
          </a:prstGeom>
          <a:noFill/>
          <a:ln cap="flat" cmpd="sng" w="1907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896062974c_0_1205"/>
          <p:cNvSpPr/>
          <p:nvPr/>
        </p:nvSpPr>
        <p:spPr>
          <a:xfrm rot="-1321846">
            <a:off x="1633328" y="1951160"/>
            <a:ext cx="2296160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Representation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896062974c_0_1205"/>
          <p:cNvSpPr/>
          <p:nvPr/>
        </p:nvSpPr>
        <p:spPr>
          <a:xfrm rot="-491236">
            <a:off x="2918821" y="2080135"/>
            <a:ext cx="2296203" cy="289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ANNs / Deep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g896062974c_0_1205"/>
          <p:cNvSpPr/>
          <p:nvPr/>
        </p:nvSpPr>
        <p:spPr>
          <a:xfrm>
            <a:off x="2833200" y="2612520"/>
            <a:ext cx="1702200" cy="1258800"/>
          </a:xfrm>
          <a:prstGeom prst="ellipse">
            <a:avLst/>
          </a:prstGeom>
          <a:noFill/>
          <a:ln cap="flat" cmpd="sng" w="1907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896062974c_0_1205"/>
          <p:cNvSpPr/>
          <p:nvPr/>
        </p:nvSpPr>
        <p:spPr>
          <a:xfrm rot="3435">
            <a:off x="2999939" y="2759018"/>
            <a:ext cx="900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Machine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896062974c_0_1205"/>
          <p:cNvSpPr/>
          <p:nvPr/>
        </p:nvSpPr>
        <p:spPr>
          <a:xfrm rot="3687">
            <a:off x="3696159" y="287749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CNNs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896062974c_0_1205"/>
          <p:cNvSpPr/>
          <p:nvPr/>
        </p:nvSpPr>
        <p:spPr>
          <a:xfrm rot="3687">
            <a:off x="3017199" y="333793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GANs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896062974c_0_1205"/>
          <p:cNvSpPr/>
          <p:nvPr/>
        </p:nvSpPr>
        <p:spPr>
          <a:xfrm>
            <a:off x="4999320" y="2063160"/>
            <a:ext cx="3513900" cy="861900"/>
          </a:xfrm>
          <a:prstGeom prst="ellipse">
            <a:avLst/>
          </a:prstGeom>
          <a:noFill/>
          <a:ln cap="flat" cmpd="sng" w="19075">
            <a:solidFill>
              <a:srgbClr val="9BBB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896062974c_0_1205"/>
          <p:cNvSpPr/>
          <p:nvPr/>
        </p:nvSpPr>
        <p:spPr>
          <a:xfrm rot="2692">
            <a:off x="6759696" y="2205785"/>
            <a:ext cx="1532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896062974c_0_1205"/>
          <p:cNvSpPr/>
          <p:nvPr/>
        </p:nvSpPr>
        <p:spPr>
          <a:xfrm rot="3435">
            <a:off x="5197379" y="2227658"/>
            <a:ext cx="900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DL for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896062974c_0_1205"/>
          <p:cNvSpPr/>
          <p:nvPr/>
        </p:nvSpPr>
        <p:spPr>
          <a:xfrm rot="3687">
            <a:off x="5920599" y="225073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RNNs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896062974c_0_1205"/>
          <p:cNvSpPr/>
          <p:nvPr/>
        </p:nvSpPr>
        <p:spPr>
          <a:xfrm rot="3687">
            <a:off x="5804319" y="253225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LSTMs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896062974c_0_1225"/>
          <p:cNvSpPr/>
          <p:nvPr/>
        </p:nvSpPr>
        <p:spPr>
          <a:xfrm>
            <a:off x="1138680" y="-7632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RNNs: Recurrent Neural Networks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Google Shape;623;g896062974c_0_1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78760"/>
            <a:ext cx="9188281" cy="341208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896062974c_0_1225"/>
          <p:cNvSpPr/>
          <p:nvPr/>
        </p:nvSpPr>
        <p:spPr>
          <a:xfrm>
            <a:off x="0" y="4138920"/>
            <a:ext cx="39729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unsplash.com/photos/cZhUxIQjILg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896062974c_0_1231"/>
          <p:cNvSpPr/>
          <p:nvPr/>
        </p:nvSpPr>
        <p:spPr>
          <a:xfrm>
            <a:off x="441000" y="808200"/>
            <a:ext cx="8429700" cy="3863100"/>
          </a:xfrm>
          <a:prstGeom prst="ellipse">
            <a:avLst/>
          </a:prstGeom>
          <a:noFill/>
          <a:ln cap="flat" cmpd="sng" w="19075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g896062974c_0_1231"/>
          <p:cNvSpPr/>
          <p:nvPr/>
        </p:nvSpPr>
        <p:spPr>
          <a:xfrm>
            <a:off x="869040" y="1180080"/>
            <a:ext cx="7817700" cy="3454500"/>
          </a:xfrm>
          <a:prstGeom prst="ellipse">
            <a:avLst/>
          </a:prstGeom>
          <a:noFill/>
          <a:ln cap="flat" cmpd="sng" w="19075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g896062974c_0_1231"/>
          <p:cNvSpPr/>
          <p:nvPr/>
        </p:nvSpPr>
        <p:spPr>
          <a:xfrm rot="-1321143">
            <a:off x="952247" y="1271876"/>
            <a:ext cx="2141287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8064A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g896062974c_0_1231"/>
          <p:cNvSpPr/>
          <p:nvPr/>
        </p:nvSpPr>
        <p:spPr>
          <a:xfrm>
            <a:off x="1425600" y="1561320"/>
            <a:ext cx="6937800" cy="2825700"/>
          </a:xfrm>
          <a:prstGeom prst="ellipse">
            <a:avLst/>
          </a:prstGeom>
          <a:noFill/>
          <a:ln cap="flat" cmpd="sng" w="190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896062974c_0_1231"/>
          <p:cNvSpPr/>
          <p:nvPr/>
        </p:nvSpPr>
        <p:spPr>
          <a:xfrm rot="-649221">
            <a:off x="2087654" y="1388861"/>
            <a:ext cx="2141372" cy="2889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ACC6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896062974c_0_1231"/>
          <p:cNvSpPr/>
          <p:nvPr/>
        </p:nvSpPr>
        <p:spPr>
          <a:xfrm>
            <a:off x="1959120" y="1942560"/>
            <a:ext cx="6241800" cy="2238000"/>
          </a:xfrm>
          <a:prstGeom prst="ellipse">
            <a:avLst/>
          </a:prstGeom>
          <a:noFill/>
          <a:ln cap="flat" cmpd="sng" w="1907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896062974c_0_1231"/>
          <p:cNvSpPr/>
          <p:nvPr/>
        </p:nvSpPr>
        <p:spPr>
          <a:xfrm rot="-1321846">
            <a:off x="1633328" y="1951160"/>
            <a:ext cx="2296160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Representation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g896062974c_0_1231"/>
          <p:cNvSpPr/>
          <p:nvPr/>
        </p:nvSpPr>
        <p:spPr>
          <a:xfrm rot="-491236">
            <a:off x="2918821" y="2080135"/>
            <a:ext cx="2296203" cy="289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ANNs / Deep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g896062974c_0_1231"/>
          <p:cNvSpPr/>
          <p:nvPr/>
        </p:nvSpPr>
        <p:spPr>
          <a:xfrm>
            <a:off x="2833200" y="2612520"/>
            <a:ext cx="1702200" cy="1258800"/>
          </a:xfrm>
          <a:prstGeom prst="ellipse">
            <a:avLst/>
          </a:prstGeom>
          <a:noFill/>
          <a:ln cap="flat" cmpd="sng" w="1907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g896062974c_0_1231"/>
          <p:cNvSpPr/>
          <p:nvPr/>
        </p:nvSpPr>
        <p:spPr>
          <a:xfrm rot="3435">
            <a:off x="2999939" y="2759018"/>
            <a:ext cx="900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Machine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g896062974c_0_1231"/>
          <p:cNvSpPr/>
          <p:nvPr/>
        </p:nvSpPr>
        <p:spPr>
          <a:xfrm rot="3687">
            <a:off x="3696159" y="287749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CNNs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896062974c_0_1231"/>
          <p:cNvSpPr/>
          <p:nvPr/>
        </p:nvSpPr>
        <p:spPr>
          <a:xfrm rot="3687">
            <a:off x="3017199" y="333793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GANs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896062974c_0_1231"/>
          <p:cNvSpPr/>
          <p:nvPr/>
        </p:nvSpPr>
        <p:spPr>
          <a:xfrm>
            <a:off x="4999320" y="2063160"/>
            <a:ext cx="3513900" cy="861900"/>
          </a:xfrm>
          <a:prstGeom prst="ellipse">
            <a:avLst/>
          </a:prstGeom>
          <a:noFill/>
          <a:ln cap="flat" cmpd="sng" w="19075">
            <a:solidFill>
              <a:srgbClr val="9BBB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g896062974c_0_1231"/>
          <p:cNvSpPr/>
          <p:nvPr/>
        </p:nvSpPr>
        <p:spPr>
          <a:xfrm rot="2692">
            <a:off x="6759696" y="2205785"/>
            <a:ext cx="1532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896062974c_0_1231"/>
          <p:cNvSpPr/>
          <p:nvPr/>
        </p:nvSpPr>
        <p:spPr>
          <a:xfrm rot="3435">
            <a:off x="5197379" y="2227658"/>
            <a:ext cx="900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DL for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g896062974c_0_1231"/>
          <p:cNvSpPr/>
          <p:nvPr/>
        </p:nvSpPr>
        <p:spPr>
          <a:xfrm rot="3687">
            <a:off x="5920599" y="225073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RNNs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g896062974c_0_1231"/>
          <p:cNvSpPr/>
          <p:nvPr/>
        </p:nvSpPr>
        <p:spPr>
          <a:xfrm rot="3687">
            <a:off x="5804319" y="253225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LSTMs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896062974c_0_1251"/>
          <p:cNvSpPr/>
          <p:nvPr/>
        </p:nvSpPr>
        <p:spPr>
          <a:xfrm>
            <a:off x="441000" y="808200"/>
            <a:ext cx="8429700" cy="3863100"/>
          </a:xfrm>
          <a:prstGeom prst="ellipse">
            <a:avLst/>
          </a:prstGeom>
          <a:noFill/>
          <a:ln cap="flat" cmpd="sng" w="19075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896062974c_0_1251"/>
          <p:cNvSpPr/>
          <p:nvPr/>
        </p:nvSpPr>
        <p:spPr>
          <a:xfrm>
            <a:off x="869040" y="1180080"/>
            <a:ext cx="7817700" cy="3454500"/>
          </a:xfrm>
          <a:prstGeom prst="ellipse">
            <a:avLst/>
          </a:prstGeom>
          <a:noFill/>
          <a:ln cap="flat" cmpd="sng" w="19075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g896062974c_0_1251"/>
          <p:cNvSpPr/>
          <p:nvPr/>
        </p:nvSpPr>
        <p:spPr>
          <a:xfrm rot="-1321143">
            <a:off x="952247" y="1271876"/>
            <a:ext cx="2141287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8064A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896062974c_0_1251"/>
          <p:cNvSpPr/>
          <p:nvPr/>
        </p:nvSpPr>
        <p:spPr>
          <a:xfrm>
            <a:off x="1425600" y="1561320"/>
            <a:ext cx="6937800" cy="2825700"/>
          </a:xfrm>
          <a:prstGeom prst="ellipse">
            <a:avLst/>
          </a:prstGeom>
          <a:noFill/>
          <a:ln cap="flat" cmpd="sng" w="190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896062974c_0_1251"/>
          <p:cNvSpPr/>
          <p:nvPr/>
        </p:nvSpPr>
        <p:spPr>
          <a:xfrm rot="-649221">
            <a:off x="2087654" y="1388861"/>
            <a:ext cx="2141372" cy="2889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ACC6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896062974c_0_1251"/>
          <p:cNvSpPr/>
          <p:nvPr/>
        </p:nvSpPr>
        <p:spPr>
          <a:xfrm>
            <a:off x="1959120" y="1942560"/>
            <a:ext cx="6241800" cy="2238000"/>
          </a:xfrm>
          <a:prstGeom prst="ellipse">
            <a:avLst/>
          </a:prstGeom>
          <a:noFill/>
          <a:ln cap="flat" cmpd="sng" w="1907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896062974c_0_1251"/>
          <p:cNvSpPr/>
          <p:nvPr/>
        </p:nvSpPr>
        <p:spPr>
          <a:xfrm rot="-1321846">
            <a:off x="1633328" y="1951160"/>
            <a:ext cx="2296160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Representation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896062974c_0_1251"/>
          <p:cNvSpPr/>
          <p:nvPr/>
        </p:nvSpPr>
        <p:spPr>
          <a:xfrm rot="-491236">
            <a:off x="2918821" y="2080135"/>
            <a:ext cx="2296203" cy="289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ANNs / Deep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g896062974c_0_1251"/>
          <p:cNvSpPr/>
          <p:nvPr/>
        </p:nvSpPr>
        <p:spPr>
          <a:xfrm>
            <a:off x="2833200" y="2612520"/>
            <a:ext cx="1702200" cy="1258800"/>
          </a:xfrm>
          <a:prstGeom prst="ellipse">
            <a:avLst/>
          </a:prstGeom>
          <a:noFill/>
          <a:ln cap="flat" cmpd="sng" w="1907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896062974c_0_1251"/>
          <p:cNvSpPr/>
          <p:nvPr/>
        </p:nvSpPr>
        <p:spPr>
          <a:xfrm rot="3435">
            <a:off x="2999939" y="2759018"/>
            <a:ext cx="900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Machine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896062974c_0_1251"/>
          <p:cNvSpPr/>
          <p:nvPr/>
        </p:nvSpPr>
        <p:spPr>
          <a:xfrm rot="3687">
            <a:off x="3696159" y="287749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CNNs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g896062974c_0_1251"/>
          <p:cNvSpPr/>
          <p:nvPr/>
        </p:nvSpPr>
        <p:spPr>
          <a:xfrm rot="3687">
            <a:off x="3017199" y="333793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GANs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g896062974c_0_1251"/>
          <p:cNvSpPr/>
          <p:nvPr/>
        </p:nvSpPr>
        <p:spPr>
          <a:xfrm>
            <a:off x="4999320" y="2063160"/>
            <a:ext cx="3513900" cy="861900"/>
          </a:xfrm>
          <a:prstGeom prst="ellipse">
            <a:avLst/>
          </a:prstGeom>
          <a:noFill/>
          <a:ln cap="flat" cmpd="sng" w="19075">
            <a:solidFill>
              <a:srgbClr val="9BBB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g896062974c_0_1251"/>
          <p:cNvSpPr/>
          <p:nvPr/>
        </p:nvSpPr>
        <p:spPr>
          <a:xfrm rot="2692">
            <a:off x="6759696" y="2205785"/>
            <a:ext cx="1532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g896062974c_0_1251"/>
          <p:cNvSpPr/>
          <p:nvPr/>
        </p:nvSpPr>
        <p:spPr>
          <a:xfrm rot="3435">
            <a:off x="5197379" y="2227658"/>
            <a:ext cx="900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DL for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g896062974c_0_1251"/>
          <p:cNvSpPr/>
          <p:nvPr/>
        </p:nvSpPr>
        <p:spPr>
          <a:xfrm rot="3687">
            <a:off x="5920599" y="225073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RNNs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g896062974c_0_1251"/>
          <p:cNvSpPr/>
          <p:nvPr/>
        </p:nvSpPr>
        <p:spPr>
          <a:xfrm rot="3687">
            <a:off x="5804319" y="253225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LSTMs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896062974c_0_1251"/>
          <p:cNvSpPr/>
          <p:nvPr/>
        </p:nvSpPr>
        <p:spPr>
          <a:xfrm>
            <a:off x="3780000" y="2995560"/>
            <a:ext cx="4512900" cy="1031100"/>
          </a:xfrm>
          <a:prstGeom prst="ellipse">
            <a:avLst/>
          </a:prstGeom>
          <a:noFill/>
          <a:ln cap="flat" cmpd="sng" w="1907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896062974c_0_1251"/>
          <p:cNvSpPr/>
          <p:nvPr/>
        </p:nvSpPr>
        <p:spPr>
          <a:xfrm rot="3654">
            <a:off x="6403379" y="3261976"/>
            <a:ext cx="1975801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Reinforcement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896062974c_0_1273"/>
          <p:cNvSpPr txBox="1"/>
          <p:nvPr/>
        </p:nvSpPr>
        <p:spPr>
          <a:xfrm>
            <a:off x="1144440" y="-78840"/>
            <a:ext cx="79992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Categories of Machine Learning Problems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g896062974c_0_1273"/>
          <p:cNvSpPr txBox="1"/>
          <p:nvPr/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Reinforcement Learning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96062974c_0_1278"/>
          <p:cNvSpPr/>
          <p:nvPr/>
        </p:nvSpPr>
        <p:spPr>
          <a:xfrm>
            <a:off x="1138680" y="-7632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896062974c_0_1278"/>
          <p:cNvSpPr/>
          <p:nvPr/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b="0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0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Goal: learn function that uses </a:t>
            </a:r>
            <a:r>
              <a:rPr b="0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approximate</a:t>
            </a:r>
            <a:r>
              <a:rPr b="0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8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handwritten digits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8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movie-review sentiment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8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sales of a product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8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future value of an asset (e.g., a home)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896062974c_0_1283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g896062974c_0_1283"/>
          <p:cNvSpPr txBox="1"/>
          <p:nvPr/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b="0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only -- no </a:t>
            </a:r>
            <a:r>
              <a:rPr b="0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labels available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Goal: learn hidden, underlying structure of data </a:t>
            </a:r>
            <a:r>
              <a:rPr b="0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clustering by topic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 vectors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GANs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73e4abd9d1_0_34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Reinforcement Learning</a:t>
            </a:r>
            <a:endParaRPr b="0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2" name="Google Shape;692;g73e4abd9d1_0_34"/>
          <p:cNvPicPr preferRelativeResize="0"/>
          <p:nvPr/>
        </p:nvPicPr>
        <p:blipFill rotWithShape="1">
          <a:blip r:embed="rId3">
            <a:alphaModFix/>
          </a:blip>
          <a:srcRect b="55207" l="8485" r="10240" t="5866"/>
          <a:stretch/>
        </p:blipFill>
        <p:spPr>
          <a:xfrm>
            <a:off x="97200" y="1178301"/>
            <a:ext cx="4501000" cy="301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3e4abd9d1_0_25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Reinforcement Learning</a:t>
            </a:r>
            <a:endParaRPr b="0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8" name="Google Shape;698;g73e4abd9d1_0_25"/>
          <p:cNvPicPr preferRelativeResize="0"/>
          <p:nvPr/>
        </p:nvPicPr>
        <p:blipFill rotWithShape="1">
          <a:blip r:embed="rId3">
            <a:alphaModFix/>
          </a:blip>
          <a:srcRect b="55207" l="8485" r="10240" t="5866"/>
          <a:stretch/>
        </p:blipFill>
        <p:spPr>
          <a:xfrm>
            <a:off x="97200" y="1178301"/>
            <a:ext cx="4501000" cy="301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73e4abd9d1_0_25"/>
          <p:cNvPicPr preferRelativeResize="0"/>
          <p:nvPr/>
        </p:nvPicPr>
        <p:blipFill rotWithShape="1">
          <a:blip r:embed="rId3">
            <a:alphaModFix/>
          </a:blip>
          <a:srcRect b="3648" l="8361" r="4628" t="48201"/>
          <a:stretch/>
        </p:blipFill>
        <p:spPr>
          <a:xfrm>
            <a:off x="4598200" y="1036800"/>
            <a:ext cx="4367375" cy="338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fbfc698dd_0_60"/>
          <p:cNvSpPr txBox="1"/>
          <p:nvPr/>
        </p:nvSpPr>
        <p:spPr>
          <a:xfrm>
            <a:off x="7126550" y="4527500"/>
            <a:ext cx="19230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arXiv</a:t>
            </a: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: 1511.06434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g6fbfc698dd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588" y="768401"/>
            <a:ext cx="7256830" cy="375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6fbfc698dd_0_60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DC</a:t>
            </a: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GANs (Radford et al., 2016)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896062974c_0_1623"/>
          <p:cNvSpPr/>
          <p:nvPr/>
        </p:nvSpPr>
        <p:spPr>
          <a:xfrm>
            <a:off x="441000" y="808200"/>
            <a:ext cx="8429700" cy="3863100"/>
          </a:xfrm>
          <a:prstGeom prst="ellipse">
            <a:avLst/>
          </a:prstGeom>
          <a:noFill/>
          <a:ln cap="flat" cmpd="sng" w="19075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g896062974c_0_1623"/>
          <p:cNvSpPr/>
          <p:nvPr/>
        </p:nvSpPr>
        <p:spPr>
          <a:xfrm>
            <a:off x="869040" y="1180080"/>
            <a:ext cx="7817700" cy="3454500"/>
          </a:xfrm>
          <a:prstGeom prst="ellipse">
            <a:avLst/>
          </a:prstGeom>
          <a:noFill/>
          <a:ln cap="flat" cmpd="sng" w="19075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896062974c_0_1623"/>
          <p:cNvSpPr/>
          <p:nvPr/>
        </p:nvSpPr>
        <p:spPr>
          <a:xfrm rot="-1321143">
            <a:off x="952247" y="1271876"/>
            <a:ext cx="2141287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8064A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g896062974c_0_1623"/>
          <p:cNvSpPr/>
          <p:nvPr/>
        </p:nvSpPr>
        <p:spPr>
          <a:xfrm>
            <a:off x="1425600" y="1561320"/>
            <a:ext cx="6937800" cy="2825700"/>
          </a:xfrm>
          <a:prstGeom prst="ellipse">
            <a:avLst/>
          </a:prstGeom>
          <a:noFill/>
          <a:ln cap="flat" cmpd="sng" w="190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896062974c_0_1623"/>
          <p:cNvSpPr/>
          <p:nvPr/>
        </p:nvSpPr>
        <p:spPr>
          <a:xfrm rot="-649221">
            <a:off x="2087654" y="1388861"/>
            <a:ext cx="2141372" cy="2889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ACC6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896062974c_0_1623"/>
          <p:cNvSpPr/>
          <p:nvPr/>
        </p:nvSpPr>
        <p:spPr>
          <a:xfrm>
            <a:off x="1959120" y="1942560"/>
            <a:ext cx="6241800" cy="2238000"/>
          </a:xfrm>
          <a:prstGeom prst="ellipse">
            <a:avLst/>
          </a:prstGeom>
          <a:noFill/>
          <a:ln cap="flat" cmpd="sng" w="1907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g896062974c_0_1623"/>
          <p:cNvSpPr/>
          <p:nvPr/>
        </p:nvSpPr>
        <p:spPr>
          <a:xfrm rot="-1321846">
            <a:off x="1633328" y="1951160"/>
            <a:ext cx="2296160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Representation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896062974c_0_1623"/>
          <p:cNvSpPr/>
          <p:nvPr/>
        </p:nvSpPr>
        <p:spPr>
          <a:xfrm rot="-491236">
            <a:off x="2918821" y="2080135"/>
            <a:ext cx="2296203" cy="289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ANNs / Deep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g896062974c_0_1623"/>
          <p:cNvSpPr/>
          <p:nvPr/>
        </p:nvSpPr>
        <p:spPr>
          <a:xfrm>
            <a:off x="2833200" y="2612520"/>
            <a:ext cx="1702200" cy="1258800"/>
          </a:xfrm>
          <a:prstGeom prst="ellipse">
            <a:avLst/>
          </a:prstGeom>
          <a:noFill/>
          <a:ln cap="flat" cmpd="sng" w="1907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g896062974c_0_1623"/>
          <p:cNvSpPr/>
          <p:nvPr/>
        </p:nvSpPr>
        <p:spPr>
          <a:xfrm rot="3435">
            <a:off x="2999939" y="2759018"/>
            <a:ext cx="900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Machine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g896062974c_0_1623"/>
          <p:cNvSpPr/>
          <p:nvPr/>
        </p:nvSpPr>
        <p:spPr>
          <a:xfrm rot="3687">
            <a:off x="3696159" y="287749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CNNs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896062974c_0_1623"/>
          <p:cNvSpPr/>
          <p:nvPr/>
        </p:nvSpPr>
        <p:spPr>
          <a:xfrm rot="3687">
            <a:off x="3017199" y="333793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GANs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g896062974c_0_1623"/>
          <p:cNvSpPr/>
          <p:nvPr/>
        </p:nvSpPr>
        <p:spPr>
          <a:xfrm>
            <a:off x="4999320" y="2063160"/>
            <a:ext cx="3513900" cy="861900"/>
          </a:xfrm>
          <a:prstGeom prst="ellipse">
            <a:avLst/>
          </a:prstGeom>
          <a:noFill/>
          <a:ln cap="flat" cmpd="sng" w="19075">
            <a:solidFill>
              <a:srgbClr val="9BBB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896062974c_0_1623"/>
          <p:cNvSpPr/>
          <p:nvPr/>
        </p:nvSpPr>
        <p:spPr>
          <a:xfrm rot="2692">
            <a:off x="6759696" y="2205785"/>
            <a:ext cx="1532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g896062974c_0_1623"/>
          <p:cNvSpPr/>
          <p:nvPr/>
        </p:nvSpPr>
        <p:spPr>
          <a:xfrm rot="3435">
            <a:off x="5197379" y="2227658"/>
            <a:ext cx="900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DL for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g896062974c_0_1623"/>
          <p:cNvSpPr/>
          <p:nvPr/>
        </p:nvSpPr>
        <p:spPr>
          <a:xfrm rot="3687">
            <a:off x="5920599" y="225073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RNNs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g896062974c_0_1623"/>
          <p:cNvSpPr/>
          <p:nvPr/>
        </p:nvSpPr>
        <p:spPr>
          <a:xfrm rot="3687">
            <a:off x="5804319" y="253225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LSTMs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896062974c_0_1623"/>
          <p:cNvSpPr/>
          <p:nvPr/>
        </p:nvSpPr>
        <p:spPr>
          <a:xfrm>
            <a:off x="3780000" y="2995560"/>
            <a:ext cx="4512900" cy="1031100"/>
          </a:xfrm>
          <a:prstGeom prst="ellipse">
            <a:avLst/>
          </a:prstGeom>
          <a:noFill/>
          <a:ln cap="flat" cmpd="sng" w="1907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896062974c_0_1623"/>
          <p:cNvSpPr/>
          <p:nvPr/>
        </p:nvSpPr>
        <p:spPr>
          <a:xfrm rot="3654">
            <a:off x="6403379" y="3261976"/>
            <a:ext cx="1975801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Reinforcement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96062974c_0_1645"/>
          <p:cNvSpPr/>
          <p:nvPr/>
        </p:nvSpPr>
        <p:spPr>
          <a:xfrm>
            <a:off x="441000" y="808200"/>
            <a:ext cx="8429700" cy="3863100"/>
          </a:xfrm>
          <a:prstGeom prst="ellipse">
            <a:avLst/>
          </a:prstGeom>
          <a:noFill/>
          <a:ln cap="flat" cmpd="sng" w="19075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896062974c_0_1645"/>
          <p:cNvSpPr/>
          <p:nvPr/>
        </p:nvSpPr>
        <p:spPr>
          <a:xfrm>
            <a:off x="869040" y="1180080"/>
            <a:ext cx="7817700" cy="3454500"/>
          </a:xfrm>
          <a:prstGeom prst="ellipse">
            <a:avLst/>
          </a:prstGeom>
          <a:noFill/>
          <a:ln cap="flat" cmpd="sng" w="19075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g896062974c_0_1645"/>
          <p:cNvSpPr/>
          <p:nvPr/>
        </p:nvSpPr>
        <p:spPr>
          <a:xfrm rot="-1321143">
            <a:off x="952247" y="1271876"/>
            <a:ext cx="2141287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8064A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896062974c_0_1645"/>
          <p:cNvSpPr/>
          <p:nvPr/>
        </p:nvSpPr>
        <p:spPr>
          <a:xfrm>
            <a:off x="1425600" y="1561320"/>
            <a:ext cx="6937800" cy="2825700"/>
          </a:xfrm>
          <a:prstGeom prst="ellipse">
            <a:avLst/>
          </a:prstGeom>
          <a:noFill/>
          <a:ln cap="flat" cmpd="sng" w="190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g896062974c_0_1645"/>
          <p:cNvSpPr/>
          <p:nvPr/>
        </p:nvSpPr>
        <p:spPr>
          <a:xfrm rot="-649221">
            <a:off x="2087654" y="1388861"/>
            <a:ext cx="2141372" cy="2889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ACC6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g896062974c_0_1645"/>
          <p:cNvSpPr/>
          <p:nvPr/>
        </p:nvSpPr>
        <p:spPr>
          <a:xfrm>
            <a:off x="1959120" y="1942560"/>
            <a:ext cx="6241800" cy="2238000"/>
          </a:xfrm>
          <a:prstGeom prst="ellipse">
            <a:avLst/>
          </a:prstGeom>
          <a:noFill/>
          <a:ln cap="flat" cmpd="sng" w="1907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896062974c_0_1645"/>
          <p:cNvSpPr/>
          <p:nvPr/>
        </p:nvSpPr>
        <p:spPr>
          <a:xfrm rot="-1321846">
            <a:off x="1633328" y="1951160"/>
            <a:ext cx="2296160" cy="28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Representation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g896062974c_0_1645"/>
          <p:cNvSpPr/>
          <p:nvPr/>
        </p:nvSpPr>
        <p:spPr>
          <a:xfrm rot="-491236">
            <a:off x="2918821" y="2080135"/>
            <a:ext cx="2296203" cy="289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ANNs / Deep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g896062974c_0_1645"/>
          <p:cNvSpPr/>
          <p:nvPr/>
        </p:nvSpPr>
        <p:spPr>
          <a:xfrm>
            <a:off x="2833200" y="2612520"/>
            <a:ext cx="1702200" cy="1258800"/>
          </a:xfrm>
          <a:prstGeom prst="ellipse">
            <a:avLst/>
          </a:prstGeom>
          <a:noFill/>
          <a:ln cap="flat" cmpd="sng" w="1907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896062974c_0_1645"/>
          <p:cNvSpPr/>
          <p:nvPr/>
        </p:nvSpPr>
        <p:spPr>
          <a:xfrm rot="3435">
            <a:off x="2999939" y="2759018"/>
            <a:ext cx="900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Machine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896062974c_0_1645"/>
          <p:cNvSpPr/>
          <p:nvPr/>
        </p:nvSpPr>
        <p:spPr>
          <a:xfrm rot="3687">
            <a:off x="3696159" y="287749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CNNs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g896062974c_0_1645"/>
          <p:cNvSpPr/>
          <p:nvPr/>
        </p:nvSpPr>
        <p:spPr>
          <a:xfrm rot="3687">
            <a:off x="3017199" y="333793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GANs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g896062974c_0_1645"/>
          <p:cNvSpPr/>
          <p:nvPr/>
        </p:nvSpPr>
        <p:spPr>
          <a:xfrm>
            <a:off x="4999320" y="2063160"/>
            <a:ext cx="3513900" cy="861900"/>
          </a:xfrm>
          <a:prstGeom prst="ellipse">
            <a:avLst/>
          </a:prstGeom>
          <a:noFill/>
          <a:ln cap="flat" cmpd="sng" w="19075">
            <a:solidFill>
              <a:srgbClr val="9BBB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896062974c_0_1645"/>
          <p:cNvSpPr/>
          <p:nvPr/>
        </p:nvSpPr>
        <p:spPr>
          <a:xfrm rot="2692">
            <a:off x="6759696" y="2205785"/>
            <a:ext cx="1532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g896062974c_0_1645"/>
          <p:cNvSpPr/>
          <p:nvPr/>
        </p:nvSpPr>
        <p:spPr>
          <a:xfrm rot="3435">
            <a:off x="5197379" y="2227658"/>
            <a:ext cx="900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DL for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g896062974c_0_1645"/>
          <p:cNvSpPr/>
          <p:nvPr/>
        </p:nvSpPr>
        <p:spPr>
          <a:xfrm rot="3687">
            <a:off x="5920599" y="225073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RNNs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g896062974c_0_1645"/>
          <p:cNvSpPr/>
          <p:nvPr/>
        </p:nvSpPr>
        <p:spPr>
          <a:xfrm rot="3687">
            <a:off x="5804319" y="253225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LSTMs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g896062974c_0_1645"/>
          <p:cNvSpPr/>
          <p:nvPr/>
        </p:nvSpPr>
        <p:spPr>
          <a:xfrm>
            <a:off x="3780000" y="2995560"/>
            <a:ext cx="4512900" cy="1031100"/>
          </a:xfrm>
          <a:prstGeom prst="ellipse">
            <a:avLst/>
          </a:prstGeom>
          <a:noFill/>
          <a:ln cap="flat" cmpd="sng" w="1907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896062974c_0_1645"/>
          <p:cNvSpPr/>
          <p:nvPr/>
        </p:nvSpPr>
        <p:spPr>
          <a:xfrm rot="3484">
            <a:off x="4185779" y="3091300"/>
            <a:ext cx="1184101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Deep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RL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g896062974c_0_1645"/>
          <p:cNvSpPr/>
          <p:nvPr/>
        </p:nvSpPr>
        <p:spPr>
          <a:xfrm rot="3654">
            <a:off x="6403379" y="3261976"/>
            <a:ext cx="1975801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Reinforcement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g896062974c_0_16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60" y="635040"/>
            <a:ext cx="6038281" cy="4025522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g896062974c_0_1668"/>
          <p:cNvSpPr/>
          <p:nvPr/>
        </p:nvSpPr>
        <p:spPr>
          <a:xfrm>
            <a:off x="1138680" y="-7632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Reinforcement Learning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g896062974c_0_1668"/>
          <p:cNvSpPr/>
          <p:nvPr/>
        </p:nvSpPr>
        <p:spPr>
          <a:xfrm>
            <a:off x="1452960" y="4469040"/>
            <a:ext cx="39729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unsplash.com/photos/pxnDAT77rVg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896062974c_0_1674"/>
          <p:cNvSpPr txBox="1"/>
          <p:nvPr/>
        </p:nvSpPr>
        <p:spPr>
          <a:xfrm>
            <a:off x="1144440" y="-78840"/>
            <a:ext cx="80676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Factors Behind the Deep Learning Tsunami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g896062974c_0_1674"/>
          <p:cNvSpPr txBox="1"/>
          <p:nvPr/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Theoretical Advances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g73e4abd9d1_0_78"/>
          <p:cNvPicPr preferRelativeResize="0"/>
          <p:nvPr/>
        </p:nvPicPr>
        <p:blipFill rotWithShape="1">
          <a:blip r:embed="rId3">
            <a:alphaModFix/>
          </a:blip>
          <a:srcRect b="15195" l="8567" r="5483" t="9422"/>
          <a:stretch/>
        </p:blipFill>
        <p:spPr>
          <a:xfrm>
            <a:off x="5488250" y="941700"/>
            <a:ext cx="3315649" cy="3877176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g73e4abd9d1_0_78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DeepMind’s 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Demis Hassabis</a:t>
            </a:r>
            <a:endParaRPr b="0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g73e4abd9d1_0_40"/>
          <p:cNvPicPr preferRelativeResize="0"/>
          <p:nvPr/>
        </p:nvPicPr>
        <p:blipFill rotWithShape="1">
          <a:blip r:embed="rId3">
            <a:alphaModFix/>
          </a:blip>
          <a:srcRect b="15195" l="8567" r="5483" t="9422"/>
          <a:stretch/>
        </p:blipFill>
        <p:spPr>
          <a:xfrm>
            <a:off x="5488250" y="941700"/>
            <a:ext cx="3315649" cy="3877176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g73e4abd9d1_0_40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“Playing Atari with Deep RL”</a:t>
            </a:r>
            <a:endParaRPr b="0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g73e4abd9d1_0_40"/>
          <p:cNvSpPr txBox="1"/>
          <p:nvPr/>
        </p:nvSpPr>
        <p:spPr>
          <a:xfrm>
            <a:off x="385379" y="1043371"/>
            <a:ext cx="7539300" cy="3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Mnih et al. (2013)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NIPS and arXiv paper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“Deep Q-Learning” algorithm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played seven Atari 2600 games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beat previous ML approaches on six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beat human expert on three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73e4abd9d1_0_51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Mnih et al. (2015)</a:t>
            </a:r>
            <a:endParaRPr b="0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8" name="Google Shape;778;g73e4abd9d1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560700"/>
            <a:ext cx="3627158" cy="4506602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g73e4abd9d1_0_51"/>
          <p:cNvSpPr txBox="1"/>
          <p:nvPr/>
        </p:nvSpPr>
        <p:spPr>
          <a:xfrm>
            <a:off x="7134300" y="4653000"/>
            <a:ext cx="20097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Nature 518</a:t>
            </a: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: 529-33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3e4abd9d1_0_88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Board Game “Go”</a:t>
            </a:r>
            <a:endParaRPr b="0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5" name="Google Shape;785;g73e4abd9d1_0_88"/>
          <p:cNvPicPr preferRelativeResize="0"/>
          <p:nvPr/>
        </p:nvPicPr>
        <p:blipFill rotWithShape="1">
          <a:blip r:embed="rId3">
            <a:alphaModFix/>
          </a:blip>
          <a:srcRect b="26673" l="6657" r="6089" t="10477"/>
          <a:stretch/>
        </p:blipFill>
        <p:spPr>
          <a:xfrm>
            <a:off x="3544425" y="1583950"/>
            <a:ext cx="5237425" cy="301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3e4abd9d1_0_69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AlphaGo (Silver et al., 2016)</a:t>
            </a:r>
            <a:endParaRPr b="0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1" name="Google Shape;791;g73e4abd9d1_0_69"/>
          <p:cNvPicPr preferRelativeResize="0"/>
          <p:nvPr/>
        </p:nvPicPr>
        <p:blipFill rotWithShape="1">
          <a:blip r:embed="rId3">
            <a:alphaModFix/>
          </a:blip>
          <a:srcRect b="5364" l="0" r="0" t="8375"/>
          <a:stretch/>
        </p:blipFill>
        <p:spPr>
          <a:xfrm flipH="1">
            <a:off x="126375" y="769900"/>
            <a:ext cx="3265650" cy="375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g73e4abd9d1_0_69"/>
          <p:cNvPicPr preferRelativeResize="0"/>
          <p:nvPr/>
        </p:nvPicPr>
        <p:blipFill rotWithShape="1">
          <a:blip r:embed="rId4">
            <a:alphaModFix/>
          </a:blip>
          <a:srcRect b="26673" l="6657" r="6089" t="10477"/>
          <a:stretch/>
        </p:blipFill>
        <p:spPr>
          <a:xfrm>
            <a:off x="3544425" y="1583950"/>
            <a:ext cx="5237425" cy="301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73e4abd9d1_0_59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AlphaGo (Silver et al., 2016)</a:t>
            </a:r>
            <a:endParaRPr b="0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8" name="Google Shape;798;g73e4abd9d1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6025" y="1047626"/>
            <a:ext cx="4075097" cy="3756098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g73e4abd9d1_0_59"/>
          <p:cNvSpPr txBox="1"/>
          <p:nvPr/>
        </p:nvSpPr>
        <p:spPr>
          <a:xfrm>
            <a:off x="6876150" y="4517525"/>
            <a:ext cx="20691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Nature 529</a:t>
            </a: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: 484-9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g73e4abd9d1_0_59"/>
          <p:cNvPicPr preferRelativeResize="0"/>
          <p:nvPr/>
        </p:nvPicPr>
        <p:blipFill rotWithShape="1">
          <a:blip r:embed="rId4">
            <a:alphaModFix/>
          </a:blip>
          <a:srcRect b="5364" l="0" r="0" t="8375"/>
          <a:stretch/>
        </p:blipFill>
        <p:spPr>
          <a:xfrm flipH="1">
            <a:off x="126375" y="769900"/>
            <a:ext cx="3265650" cy="375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g6fbfc698dd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813" y="152400"/>
            <a:ext cx="6048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73e4abd9d1_0_94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AlphaGo Zero (Silver et al., 2017a)</a:t>
            </a:r>
            <a:endParaRPr b="0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6" name="Google Shape;806;g73e4abd9d1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67851"/>
            <a:ext cx="8839197" cy="3312602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g73e4abd9d1_0_94"/>
          <p:cNvSpPr txBox="1"/>
          <p:nvPr/>
        </p:nvSpPr>
        <p:spPr>
          <a:xfrm>
            <a:off x="7205100" y="4609050"/>
            <a:ext cx="1786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Nature 550</a:t>
            </a: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: 354-9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3e4abd9d1_0_100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AlphaZero (Silver et al., 2017b)</a:t>
            </a:r>
            <a:endParaRPr b="0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g73e4abd9d1_0_100"/>
          <p:cNvSpPr txBox="1"/>
          <p:nvPr/>
        </p:nvSpPr>
        <p:spPr>
          <a:xfrm>
            <a:off x="7164300" y="4485925"/>
            <a:ext cx="19797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arXiv: </a:t>
            </a: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1712.01815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4" name="Google Shape;814;g73e4abd9d1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703201"/>
            <a:ext cx="8839201" cy="1962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73e4abd9d1_0_124"/>
          <p:cNvSpPr txBox="1"/>
          <p:nvPr/>
        </p:nvSpPr>
        <p:spPr>
          <a:xfrm>
            <a:off x="1113929" y="798296"/>
            <a:ext cx="7539300" cy="3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Saving energy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AlphaFold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Any problem defined as RL problem, e.g.: 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Keeping warehouse stocked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Maximizing profits with trading strategy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Robotics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g73e4abd9d1_0_124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Real-World Applications of Deep RL</a:t>
            </a:r>
            <a:endParaRPr b="0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3e4abd9d1_0_117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Levine, Finn, et al. (2016)</a:t>
            </a:r>
            <a:endParaRPr b="0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6" name="Google Shape;826;g73e4abd9d1_0_117"/>
          <p:cNvPicPr preferRelativeResize="0"/>
          <p:nvPr/>
        </p:nvPicPr>
        <p:blipFill rotWithShape="1">
          <a:blip r:embed="rId3">
            <a:alphaModFix/>
          </a:blip>
          <a:srcRect b="6513" l="0" r="0" t="4847"/>
          <a:stretch/>
        </p:blipFill>
        <p:spPr>
          <a:xfrm>
            <a:off x="152400" y="695100"/>
            <a:ext cx="3258500" cy="38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3e4abd9d1_0_110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Levine, Finn, et al. (2016)</a:t>
            </a:r>
            <a:endParaRPr b="0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2" name="Google Shape;832;g73e4abd9d1_0_110"/>
          <p:cNvPicPr preferRelativeResize="0"/>
          <p:nvPr/>
        </p:nvPicPr>
        <p:blipFill rotWithShape="1">
          <a:blip r:embed="rId3">
            <a:alphaModFix/>
          </a:blip>
          <a:srcRect b="0" l="0" r="24981" t="0"/>
          <a:stretch/>
        </p:blipFill>
        <p:spPr>
          <a:xfrm>
            <a:off x="3563300" y="674575"/>
            <a:ext cx="5448823" cy="39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g73e4abd9d1_0_110"/>
          <p:cNvSpPr txBox="1"/>
          <p:nvPr/>
        </p:nvSpPr>
        <p:spPr>
          <a:xfrm>
            <a:off x="4904225" y="4621325"/>
            <a:ext cx="40317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Journal of Machine Learning Research 17</a:t>
            </a: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: 1-40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4" name="Google Shape;834;g73e4abd9d1_0_110"/>
          <p:cNvPicPr preferRelativeResize="0"/>
          <p:nvPr/>
        </p:nvPicPr>
        <p:blipFill rotWithShape="1">
          <a:blip r:embed="rId4">
            <a:alphaModFix/>
          </a:blip>
          <a:srcRect b="6513" l="0" r="0" t="4847"/>
          <a:stretch/>
        </p:blipFill>
        <p:spPr>
          <a:xfrm>
            <a:off x="152400" y="695100"/>
            <a:ext cx="3258500" cy="38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3e4abd9d1_0_132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Popular Deep RL Environments</a:t>
            </a:r>
            <a:endParaRPr b="0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g73e4abd9d1_0_132"/>
          <p:cNvSpPr txBox="1"/>
          <p:nvPr/>
        </p:nvSpPr>
        <p:spPr>
          <a:xfrm>
            <a:off x="1147379" y="814771"/>
            <a:ext cx="7539300" cy="3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OpenAI Gym: 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github.com/openai/gym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DeepMind Lab: 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github.com/deepmind/lab 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Unity: 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github.com/Unity-Technologies/ml-agents 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...or create your own with </a:t>
            </a:r>
            <a:r>
              <a:rPr b="0" i="1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PyGame Learning Environment</a:t>
            </a:r>
            <a:endParaRPr b="0" i="1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73e4abd9d1_0_141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Categories of Artificial Intelligence</a:t>
            </a:r>
            <a:endParaRPr b="0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g73e4abd9d1_0_141"/>
          <p:cNvSpPr txBox="1"/>
          <p:nvPr/>
        </p:nvSpPr>
        <p:spPr>
          <a:xfrm>
            <a:off x="1147379" y="814771"/>
            <a:ext cx="6839700" cy="3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ANI: </a:t>
            </a:r>
            <a:r>
              <a:rPr b="0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Narrow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AGI: </a:t>
            </a:r>
            <a:r>
              <a:rPr b="0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General 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ASI: </a:t>
            </a:r>
            <a:r>
              <a:rPr b="0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Super 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73e4abd9d1_0_226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Chapter 13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73e4abd9d1_0_230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Cart-Pole Game</a:t>
            </a:r>
            <a:endParaRPr b="0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7" name="Google Shape;857;g73e4abd9d1_0_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40839"/>
            <a:ext cx="9144001" cy="2612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73e4abd9d1_0_236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Cart-Pole Game</a:t>
            </a:r>
            <a:endParaRPr b="0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3" name="Google Shape;863;g73e4abd9d1_0_236"/>
          <p:cNvPicPr preferRelativeResize="0"/>
          <p:nvPr/>
        </p:nvPicPr>
        <p:blipFill rotWithShape="1">
          <a:blip r:embed="rId3">
            <a:alphaModFix/>
          </a:blip>
          <a:srcRect b="10248" l="0" r="0" t="6090"/>
          <a:stretch/>
        </p:blipFill>
        <p:spPr>
          <a:xfrm>
            <a:off x="1643600" y="695950"/>
            <a:ext cx="6395250" cy="428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fbfc698dd_0_66"/>
          <p:cNvSpPr txBox="1"/>
          <p:nvPr/>
        </p:nvSpPr>
        <p:spPr>
          <a:xfrm>
            <a:off x="7244700" y="4653000"/>
            <a:ext cx="18993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arXiv</a:t>
            </a: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: 1703.10593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g6fbfc698dd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5775" y="692201"/>
            <a:ext cx="6372462" cy="375909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6fbfc698dd_0_66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CycleGAN (Zhu et al., 2017)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6fbfc698dd_0_66"/>
          <p:cNvSpPr txBox="1"/>
          <p:nvPr/>
        </p:nvSpPr>
        <p:spPr>
          <a:xfrm>
            <a:off x="3225150" y="4536550"/>
            <a:ext cx="26937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bit.ly/cycleGAN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g73e4abd9d1_0_252"/>
          <p:cNvPicPr preferRelativeResize="0"/>
          <p:nvPr/>
        </p:nvPicPr>
        <p:blipFill rotWithShape="1">
          <a:blip r:embed="rId3">
            <a:alphaModFix/>
          </a:blip>
          <a:srcRect b="63202" l="9858" r="10249" t="0"/>
          <a:stretch/>
        </p:blipFill>
        <p:spPr>
          <a:xfrm>
            <a:off x="2287650" y="1256613"/>
            <a:ext cx="4568700" cy="2630273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g73e4abd9d1_0_252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Reinforcement Learning Loop</a:t>
            </a:r>
            <a:endParaRPr b="0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73e4abd9d1_0_245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Cart-Pole Game</a:t>
            </a:r>
            <a:endParaRPr b="0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g73e4abd9d1_0_245"/>
          <p:cNvSpPr txBox="1"/>
          <p:nvPr/>
        </p:nvSpPr>
        <p:spPr>
          <a:xfrm>
            <a:off x="1680775" y="1424375"/>
            <a:ext cx="3551700" cy="3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Environment States: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Cart Position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Cart Velocity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Pole Angle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Pole Angular Velocity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76" name="Google Shape;876;g73e4abd9d1_0_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9664"/>
            <a:ext cx="9144001" cy="2612572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g73e4abd9d1_0_245"/>
          <p:cNvSpPr txBox="1"/>
          <p:nvPr/>
        </p:nvSpPr>
        <p:spPr>
          <a:xfrm>
            <a:off x="5487950" y="1424375"/>
            <a:ext cx="3551700" cy="3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Actions: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Move Cart Left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Move Cart Right</a:t>
            </a:r>
            <a:endParaRPr b="0" i="0" sz="2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g73e4abd9d1_0_255"/>
          <p:cNvPicPr preferRelativeResize="0"/>
          <p:nvPr/>
        </p:nvPicPr>
        <p:blipFill rotWithShape="1">
          <a:blip r:embed="rId3">
            <a:alphaModFix/>
          </a:blip>
          <a:srcRect b="63202" l="9858" r="10249" t="0"/>
          <a:stretch/>
        </p:blipFill>
        <p:spPr>
          <a:xfrm>
            <a:off x="330825" y="1168575"/>
            <a:ext cx="4568700" cy="263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g73e4abd9d1_0_255"/>
          <p:cNvPicPr preferRelativeResize="0"/>
          <p:nvPr/>
        </p:nvPicPr>
        <p:blipFill rotWithShape="1">
          <a:blip r:embed="rId3">
            <a:alphaModFix/>
          </a:blip>
          <a:srcRect b="0" l="17058" r="14569" t="47549"/>
          <a:stretch/>
        </p:blipFill>
        <p:spPr>
          <a:xfrm>
            <a:off x="4997674" y="1115125"/>
            <a:ext cx="3685398" cy="3534023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g73e4abd9d1_0_255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Markov Decision Process</a:t>
            </a:r>
            <a:endParaRPr b="0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73e4abd9d1_0_264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Discount Factor </a:t>
            </a:r>
            <a:r>
              <a:rPr b="0" i="1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gamma</a:t>
            </a:r>
            <a:endParaRPr b="0" i="1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0" name="Google Shape;890;g73e4abd9d1_0_264"/>
          <p:cNvPicPr preferRelativeResize="0"/>
          <p:nvPr/>
        </p:nvPicPr>
        <p:blipFill rotWithShape="1">
          <a:blip r:embed="rId3">
            <a:alphaModFix/>
          </a:blip>
          <a:srcRect b="10585" l="0" r="0" t="0"/>
          <a:stretch/>
        </p:blipFill>
        <p:spPr>
          <a:xfrm>
            <a:off x="1861413" y="655475"/>
            <a:ext cx="6102727" cy="43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73e4abd9d1_0_269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Optimal Policy</a:t>
            </a:r>
            <a:endParaRPr b="0" i="1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6" name="Google Shape;896;g73e4abd9d1_0_269"/>
          <p:cNvPicPr preferRelativeResize="0"/>
          <p:nvPr/>
        </p:nvPicPr>
        <p:blipFill rotWithShape="1">
          <a:blip r:embed="rId3">
            <a:alphaModFix/>
          </a:blip>
          <a:srcRect b="23222" l="19326" r="20575" t="24533"/>
          <a:stretch/>
        </p:blipFill>
        <p:spPr>
          <a:xfrm>
            <a:off x="2337874" y="1170413"/>
            <a:ext cx="4468252" cy="310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g73e4abd9d1_0_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37914"/>
            <a:ext cx="9144001" cy="2612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73e4abd9d1_0_279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Sutton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7" name="Google Shape;907;g73e4abd9d1_0_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4400" y="710160"/>
            <a:ext cx="3267855" cy="435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73e4abd9d1_0_298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Exploration Rate </a:t>
            </a:r>
            <a:r>
              <a:rPr b="0" i="1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epsilon</a:t>
            </a:r>
            <a:endParaRPr b="0" i="1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3" name="Google Shape;913;g73e4abd9d1_0_298"/>
          <p:cNvPicPr preferRelativeResize="0"/>
          <p:nvPr/>
        </p:nvPicPr>
        <p:blipFill rotWithShape="1">
          <a:blip r:embed="rId3">
            <a:alphaModFix/>
          </a:blip>
          <a:srcRect b="3343" l="0" r="0" t="0"/>
          <a:stretch/>
        </p:blipFill>
        <p:spPr>
          <a:xfrm>
            <a:off x="1961238" y="578775"/>
            <a:ext cx="5903070" cy="4564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73e4abd9d1_0_307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SLM Lab Features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g73e4abd9d1_0_307"/>
          <p:cNvSpPr txBox="1"/>
          <p:nvPr/>
        </p:nvSpPr>
        <p:spPr>
          <a:xfrm>
            <a:off x="1147379" y="1043371"/>
            <a:ext cx="6839700" cy="3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Ready-Made Deep RL Agents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Modular Agent Components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Various Environment Libraries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0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Multiple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Environment Libraries </a:t>
            </a:r>
            <a:r>
              <a:rPr b="0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Simultaneously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Performance Benchmarking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Hyperparameter Tuning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g73e4abd9d1_0_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375" y="137025"/>
            <a:ext cx="8325249" cy="45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fbfc698dd_0_102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Applications of GANs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6fbfc698dd_0_102"/>
          <p:cNvSpPr txBox="1"/>
          <p:nvPr/>
        </p:nvSpPr>
        <p:spPr>
          <a:xfrm>
            <a:off x="1147325" y="1119475"/>
            <a:ext cx="78903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Make $400,000 generating “art”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Increase the resolution of an image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Simulate data, e.g., for training autonomous vehicles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 next frames of video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Speed fashion/architectural design (sketches to photorealism)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Edit images with realistic, nuanced changes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Artificial Intelligence Augmentation (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distill.pub/2017/aia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Can also generate time series like text, prices, audio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g73e4abd9d1_0_3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675" y="224675"/>
            <a:ext cx="5730651" cy="46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g73e4abd9d1_0_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800" y="152400"/>
            <a:ext cx="6048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896062974c_0_208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Chapter 14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896062974c_0_212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Learning Library Popularity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5" name="Google Shape;945;g896062974c_0_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4520" y="610920"/>
            <a:ext cx="5574600" cy="4459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896062974c_0_217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TensorFlow 2.0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g896062974c_0_217"/>
          <p:cNvSpPr txBox="1"/>
          <p:nvPr/>
        </p:nvSpPr>
        <p:spPr>
          <a:xfrm>
            <a:off x="1147320" y="510120"/>
            <a:ext cx="7539000" cy="43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layers (Keras) by default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autodiff Eager execution by default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JIT compiler for optimization, especially across devices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subclassing for unlimited flexibility, e.g.: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 loss, optimizers, layers, training loops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repeating layers, blocks of layers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pipelines and processing, e.g., tf.data, tf.io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portability: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TensorFlow Serving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high-performance systems across servers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TensorFlow Lite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for mobile or embedded devices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TensorFlow.js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for web browsers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update code from 1.x: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tensorflow.org/alpha/guide/migration_guide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896062974c_0_222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Yann LeCun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7" name="Google Shape;957;g896062974c_0_222"/>
          <p:cNvPicPr preferRelativeResize="0"/>
          <p:nvPr/>
        </p:nvPicPr>
        <p:blipFill rotWithShape="1">
          <a:blip r:embed="rId3">
            <a:alphaModFix/>
          </a:blip>
          <a:srcRect b="9990" l="0" r="0" t="0"/>
          <a:stretch/>
        </p:blipFill>
        <p:spPr>
          <a:xfrm>
            <a:off x="2938320" y="610920"/>
            <a:ext cx="3267360" cy="3921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896062974c_0_227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Learning Library Popularity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3" name="Google Shape;963;g896062974c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4520" y="610920"/>
            <a:ext cx="5574600" cy="4459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8" name="Google Shape;968;g896062974c_0_232"/>
          <p:cNvGraphicFramePr/>
          <p:nvPr/>
        </p:nvGraphicFramePr>
        <p:xfrm>
          <a:off x="952560" y="70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{3154E897-83ED-4806-9998-4F7389D6EE29}</a:tableStyleId>
              </a:tblPr>
              <a:tblGrid>
                <a:gridCol w="3619450"/>
                <a:gridCol w="3619450"/>
              </a:tblGrid>
              <a:tr h="438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PyTorch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8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TensorFlow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8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“NumPy”, optimized for GPUs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8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ported to Python from C++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8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dynamic auto-differentiation (autodiff)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static computational graph (prior to 2.0)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debugging is easier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fast.ai API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Keras API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more widely adopted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TorchScript Just-In-Time compilation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TensorFlow Serving, .js, Lite, tf.data, tf.io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better for interactively building models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better for production deployments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g896062974c_0_236"/>
          <p:cNvPicPr preferRelativeResize="0"/>
          <p:nvPr/>
        </p:nvPicPr>
        <p:blipFill rotWithShape="1">
          <a:blip r:embed="rId3">
            <a:alphaModFix/>
          </a:blip>
          <a:srcRect b="12869" l="0" r="0" t="0"/>
          <a:stretch/>
        </p:blipFill>
        <p:spPr>
          <a:xfrm>
            <a:off x="1590120" y="463680"/>
            <a:ext cx="6048000" cy="42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896062974c_0_240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Hyperparameter Tuning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g896062974c_0_240"/>
          <p:cNvSpPr txBox="1"/>
          <p:nvPr/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Parameter initialization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Cost function selection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above chance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Layers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Avoid overfitting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Learning rate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Batch size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6fbfc698dd_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0775" y="591150"/>
            <a:ext cx="4302450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896062974c_0_245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Overfitting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5" name="Google Shape;985;g896062974c_0_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6440" y="1128240"/>
            <a:ext cx="5090400" cy="38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896062974c_0_250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Automated Hyperparameter Search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g896062974c_0_250"/>
          <p:cNvSpPr txBox="1"/>
          <p:nvPr/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Spearmint: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github.com/JasperSnoek/spearmint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Hyperopt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Hyperas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kopt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talos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g896062974c_0_255"/>
          <p:cNvPicPr preferRelativeResize="0"/>
          <p:nvPr/>
        </p:nvPicPr>
        <p:blipFill rotWithShape="1">
          <a:blip r:embed="rId3">
            <a:alphaModFix/>
          </a:blip>
          <a:srcRect b="26632" l="0" r="0" t="13626"/>
          <a:stretch/>
        </p:blipFill>
        <p:spPr>
          <a:xfrm>
            <a:off x="134280" y="1126440"/>
            <a:ext cx="6048000" cy="289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g896062974c_0_2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8600" y="626760"/>
            <a:ext cx="3267360" cy="435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896062974c_0_264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Fashion MNIST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3" name="Google Shape;1003;g896062974c_0_264"/>
          <p:cNvPicPr preferRelativeResize="0"/>
          <p:nvPr/>
        </p:nvPicPr>
        <p:blipFill rotWithShape="1">
          <a:blip r:embed="rId3">
            <a:alphaModFix/>
          </a:blip>
          <a:srcRect b="5924" l="0" r="0" t="4171"/>
          <a:stretch/>
        </p:blipFill>
        <p:spPr>
          <a:xfrm>
            <a:off x="2990880" y="1052640"/>
            <a:ext cx="3161880" cy="347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896062974c_0_269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Fashion MNIST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9" name="Google Shape;1009;g896062974c_0_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4640" y="1153080"/>
            <a:ext cx="3834360" cy="339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896062974c_0_274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 Vision Datasets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g896062974c_0_274"/>
          <p:cNvSpPr txBox="1"/>
          <p:nvPr/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Kaggle: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kaggle.com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Figure Eight: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figure-eight.com/data-for-everyone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Luke de Oliveira: 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bit.ly/LukeData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896062974c_0_279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“Wide and Deep” Models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1" name="Google Shape;1021;g896062974c_0_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8960" y="681120"/>
            <a:ext cx="5445719" cy="435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896062974c_0_284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Social-Impact Domains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g896062974c_0_284"/>
          <p:cNvSpPr txBox="1"/>
          <p:nvPr/>
        </p:nvSpPr>
        <p:spPr>
          <a:xfrm>
            <a:off x="1147320" y="66240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Equality and inclusion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Education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Health and hunger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 Security and justice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 Information verification and validation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6. Crisis response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7. Economic empowerment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8. Public and social sector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9. The environment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10. Infrastructure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896062974c_0_289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Demis Hassabis and Yoshua Bengio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3" name="Google Shape;1033;g896062974c_0_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320" y="634320"/>
            <a:ext cx="3267360" cy="435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g896062974c_0_289"/>
          <p:cNvPicPr preferRelativeResize="0"/>
          <p:nvPr/>
        </p:nvPicPr>
        <p:blipFill rotWithShape="1">
          <a:blip r:embed="rId4">
            <a:alphaModFix/>
          </a:blip>
          <a:srcRect b="14842" l="0" r="0" t="0"/>
          <a:stretch/>
        </p:blipFill>
        <p:spPr>
          <a:xfrm>
            <a:off x="1066680" y="862920"/>
            <a:ext cx="3267360" cy="37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896062974c_0_295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Climate Change Solution Domains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g896062974c_0_295"/>
          <p:cNvSpPr txBox="1"/>
          <p:nvPr/>
        </p:nvSpPr>
        <p:spPr>
          <a:xfrm>
            <a:off x="1604520" y="510120"/>
            <a:ext cx="40962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Electricity systems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Transportation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Buildings and cities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Industry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Farms and forests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</a:t>
            </a:r>
            <a:r>
              <a:rPr b="0" baseline="-2500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removal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Climate prediction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Societal impacts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Solar geoengineering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Tools for individuals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Tools for society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Finance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2015-09-28T19:52:00Z</dcterms:created>
  <dc:creator>Julie Phifer</dc:creator>
</cp:coreProperties>
</file>